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02"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3" r:id="rId49"/>
    <p:sldId id="304" r:id="rId50"/>
  </p:sldIdLst>
  <p:sldSz cx="9144000" cy="5143500" type="screen16x9"/>
  <p:notesSz cx="6858000" cy="9144000"/>
  <p:embeddedFontLst>
    <p:embeddedFont>
      <p:font typeface="Roboto Medium" panose="020B0604020202020204" charset="0"/>
      <p:regular r:id="rId52"/>
      <p:bold r:id="rId53"/>
      <p:italic r:id="rId54"/>
      <p:boldItalic r:id="rId55"/>
    </p:embeddedFont>
    <p:embeddedFont>
      <p:font typeface="Comfortaa Regular" panose="020B0604020202020204" charset="0"/>
      <p:regular r:id="rId56"/>
      <p:bold r:id="rId57"/>
    </p:embeddedFont>
    <p:embeddedFont>
      <p:font typeface="Montserrat" panose="020B0604020202020204" charset="-52"/>
      <p:regular r:id="rId58"/>
      <p:bold r:id="rId59"/>
      <p:italic r:id="rId60"/>
      <p:boldItalic r:id="rId61"/>
    </p:embeddedFont>
    <p:embeddedFont>
      <p:font typeface="Roboto Light" panose="020B0604020202020204" charset="0"/>
      <p:regular r:id="rId62"/>
      <p:bold r:id="rId63"/>
      <p:italic r:id="rId64"/>
      <p:boldItalic r:id="rId65"/>
    </p:embeddedFont>
    <p:embeddedFont>
      <p:font typeface="Comfortaa" panose="020B0604020202020204" charset="0"/>
      <p:regular r:id="rId66"/>
      <p:bold r:id="rId67"/>
    </p:embeddedFont>
    <p:embeddedFont>
      <p:font typeface="Roboto" panose="020B0604020202020204" charset="0"/>
      <p:regular r:id="rId68"/>
      <p:bold r:id="rId69"/>
      <p:italic r:id="rId70"/>
      <p:boldItalic r:id="rId71"/>
    </p:embeddedFont>
    <p:embeddedFont>
      <p:font typeface="Tahoma" panose="020B0604030504040204" pitchFamily="34" charset="0"/>
      <p:regular r:id="rId72"/>
      <p:bold r:id="rId73"/>
    </p:embeddedFont>
    <p:embeddedFont>
      <p:font typeface="Calibri" panose="020F0502020204030204" pitchFamily="3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5FA4ED-1DBE-481C-B6AC-D082AF3441C9}">
  <a:tblStyle styleId="{B25FA4ED-1DBE-481C-B6AC-D082AF3441C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731FB378-DE8D-4A64-AA55-8810655D124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4660"/>
  </p:normalViewPr>
  <p:slideViewPr>
    <p:cSldViewPr snapToGrid="0">
      <p:cViewPr varScale="1">
        <p:scale>
          <a:sx n="135" d="100"/>
          <a:sy n="135" d="100"/>
        </p:scale>
        <p:origin x="132" y="2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61" Type="http://schemas.openxmlformats.org/officeDocument/2006/relationships/font" Target="fonts/font10.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f212c4e67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7f212c4e67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7f212c4e67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f212c4e67_2_1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7f212c4e67_2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f212c4e67_2_19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7f212c4e67_2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f212c4e67_2_2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7f212c4e67_2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f212c4e67_2_2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7f212c4e67_2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f212c4e67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7f212c4e67_2_2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f212c4e67_2_2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7f212c4e67_2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f212c4e67_2_2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7f212c4e67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212c4e67_2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7f212c4e67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f212c4e67_2_27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7f212c4e67_2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f212c4e67_2_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7f212c4e67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f212c4e67_2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f212c4e67_2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f212c4e67_2_2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7f212c4e67_2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f212c4e67_2_3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7f212c4e67_2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f212c4e67_2_3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7f212c4e67_2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f212c4e67_2_3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7f212c4e67_2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f212c4e67_2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7f212c4e67_2_3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7f212c4e67_2_3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f212c4e67_2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7f212c4e67_2_3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7f212c4e67_2_3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f212c4e67_2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7f212c4e67_2_3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7f212c4e67_2_3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f212c4e67_2_37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7f212c4e67_2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f212c4e67_2_3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7f212c4e67_2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f212c4e67_2_3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7f212c4e67_2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212c4e67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7f212c4e67_2_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7f212c4e67_2_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f212c4e67_2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7f212c4e67_2_3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7f212c4e67_2_3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f212c4e67_2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f212c4e67_2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417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7f212c4e67_2_4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7f212c4e67_2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f212c4e67_2_4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7f212c4e67_2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f212c4e67_2_4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7f212c4e67_2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f212c4e67_2_4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7f212c4e67_2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f212c4e67_2_4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7f212c4e67_2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f212c4e67_2_4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7f212c4e67_2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f212c4e67_2_4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7f212c4e67_2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f212c4e67_2_4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7f212c4e67_2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212c4e67_17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7f212c4e67_17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f212c4e67_2_4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7f212c4e67_2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f212c4e67_2_46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7f212c4e67_2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7f212c4e67_2_4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7f212c4e67_2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f212c4e67_2_4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7f212c4e67_2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f212c4e67_2_4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7f212c4e67_2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f212c4e67_2_4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7f212c4e67_2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f212c4e67_2_4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7f212c4e67_2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f212c4e67_2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7f212c4e67_2_3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7f212c4e67_2_3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
              <a:t>47</a:t>
            </a:fld>
            <a:endParaRPr/>
          </a:p>
        </p:txBody>
      </p:sp>
    </p:spTree>
    <p:extLst>
      <p:ext uri="{BB962C8B-B14F-4D97-AF65-F5344CB8AC3E}">
        <p14:creationId xmlns:p14="http://schemas.microsoft.com/office/powerpoint/2010/main" val="1681989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f212c4e67_2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f212c4e67_2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60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212c4e67_17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7f212c4e67_17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f212c4e67_2_1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7f212c4e67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f212c4e67_17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7f212c4e67_1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f212c4e67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7f212c4e67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f212c4e67_2_1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7f212c4e67_2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gg.gg/gv8sw"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open?id=1ag4AnFtaK2NGsuzwEOBtWmw7CScx23AOwZVIXSNI5N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jp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hyperlink" Target="https://ru.wikipedia.org/wiki/JIT-%D0%BA%D0%BE%D0%BC%D0%BF%D0%B8%D0%BB%D1%8F%D1%82%D0%BE%D1%80" TargetMode="External"/><Relationship Id="rId13" Type="http://schemas.openxmlformats.org/officeDocument/2006/relationships/image" Target="../media/image52.png"/><Relationship Id="rId3" Type="http://schemas.openxmlformats.org/officeDocument/2006/relationships/hyperlink" Target="https://ru.wikipedia.org/wiki/Dart" TargetMode="External"/><Relationship Id="rId7" Type="http://schemas.openxmlformats.org/officeDocument/2006/relationships/hyperlink" Target="https://ru.wikipedia.org/wiki/Linux" TargetMode="External"/><Relationship Id="rId12"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ru.wikipedia.org/wiki/MacOS" TargetMode="External"/><Relationship Id="rId11" Type="http://schemas.openxmlformats.org/officeDocument/2006/relationships/hyperlink" Target="https://ru.wikipedia.org/wiki/Flutter_(SDK)#cite_note-3" TargetMode="External"/><Relationship Id="rId5" Type="http://schemas.openxmlformats.org/officeDocument/2006/relationships/hyperlink" Target="https://ru.wikipedia.org/wiki/Windows" TargetMode="External"/><Relationship Id="rId10" Type="http://schemas.openxmlformats.org/officeDocument/2006/relationships/hyperlink" Target="https://ru.wikipedia.org/wiki/AOT-%D0%BA%D0%BE%D0%BC%D0%BF%D0%B8%D0%BB%D1%8F%D1%86%D0%B8%D1%8F" TargetMode="External"/><Relationship Id="rId4" Type="http://schemas.openxmlformats.org/officeDocument/2006/relationships/hyperlink" Target="https://ru.wikipedia.org/wiki/Flutter_(SDK)#cite_note-2" TargetMode="External"/><Relationship Id="rId9" Type="http://schemas.openxmlformats.org/officeDocument/2006/relationships/hyperlink" Target="https://ru.wikipedia.org/wiki/App_Store"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jpg"/><Relationship Id="rId7" Type="http://schemas.openxmlformats.org/officeDocument/2006/relationships/image" Target="../media/image56.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flutter.de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gg.gg/mes2020"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hyperlink" Target="https://drive.google.com/open?id=1tDKFyXoALgq8GqhXQSuZ3u82HERsDDa-"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75.gif"/><Relationship Id="rId4" Type="http://schemas.openxmlformats.org/officeDocument/2006/relationships/hyperlink" Target="https://github.com/RusAl84/fluttercha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78.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ru.wikipedia.org/wiki/%D0%90%D0%BD%D0%B3%D0%BB%D0%B8%D0%B9%D1%81%D0%BA%D0%B8%D0%B9_%D1%8F%D0%B7%D1%8B%D0%BA"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75.gif"/><Relationship Id="rId4" Type="http://schemas.openxmlformats.org/officeDocument/2006/relationships/hyperlink" Target="https://github.com/RusAl84/fluttercha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3">
            <a:alphaModFix/>
          </a:blip>
          <a:srcRect/>
          <a:stretch/>
        </p:blipFill>
        <p:spPr>
          <a:xfrm>
            <a:off x="-11866" y="-165506"/>
            <a:ext cx="9143999" cy="5143500"/>
          </a:xfrm>
          <a:prstGeom prst="rect">
            <a:avLst/>
          </a:prstGeom>
          <a:noFill/>
          <a:ln>
            <a:noFill/>
          </a:ln>
        </p:spPr>
      </p:pic>
      <p:sp>
        <p:nvSpPr>
          <p:cNvPr id="131" name="Google Shape;131;p25"/>
          <p:cNvSpPr txBox="1">
            <a:spLocks noGrp="1"/>
          </p:cNvSpPr>
          <p:nvPr>
            <p:ph type="ctrTitle"/>
          </p:nvPr>
        </p:nvSpPr>
        <p:spPr>
          <a:xfrm>
            <a:off x="1166004" y="2390485"/>
            <a:ext cx="6924421" cy="927007"/>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rgbClr val="144C7E"/>
              </a:buClr>
              <a:buSzPts val="3000"/>
              <a:buFont typeface="Times New Roman"/>
              <a:buNone/>
            </a:pPr>
            <a:r>
              <a:rPr lang="ru" sz="3000">
                <a:solidFill>
                  <a:srgbClr val="144C7E"/>
                </a:solidFill>
                <a:latin typeface="Times New Roman"/>
                <a:ea typeface="Times New Roman"/>
                <a:cs typeface="Times New Roman"/>
                <a:sym typeface="Times New Roman"/>
              </a:rPr>
              <a:t>Разработка мессенджера на основе сервисов Google</a:t>
            </a:r>
            <a:endParaRPr sz="3000">
              <a:solidFill>
                <a:srgbClr val="144C7E"/>
              </a:solidFill>
              <a:latin typeface="Times New Roman"/>
              <a:ea typeface="Times New Roman"/>
              <a:cs typeface="Times New Roman"/>
              <a:sym typeface="Times New Roman"/>
            </a:endParaRPr>
          </a:p>
        </p:txBody>
      </p:sp>
      <p:sp>
        <p:nvSpPr>
          <p:cNvPr id="132" name="Google Shape;132;p25"/>
          <p:cNvSpPr/>
          <p:nvPr/>
        </p:nvSpPr>
        <p:spPr>
          <a:xfrm>
            <a:off x="471019" y="167363"/>
            <a:ext cx="5986931" cy="460143"/>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2100"/>
              <a:buFont typeface="Arial"/>
              <a:buNone/>
            </a:pPr>
            <a:r>
              <a:rPr lang="ru" sz="1500" b="1" i="0" u="none" strike="noStrike" cap="none">
                <a:solidFill>
                  <a:srgbClr val="C00000"/>
                </a:solidFill>
                <a:latin typeface="Times New Roman"/>
                <a:ea typeface="Times New Roman"/>
                <a:cs typeface="Times New Roman"/>
                <a:sym typeface="Times New Roman"/>
              </a:rPr>
              <a:t>«МИРЭА – Российский технологический университет»</a:t>
            </a:r>
            <a:endParaRPr sz="1500" b="1" i="0" u="none" strike="noStrike" cap="none">
              <a:solidFill>
                <a:srgbClr val="C00000"/>
              </a:solidFill>
              <a:latin typeface="Times New Roman"/>
              <a:ea typeface="Times New Roman"/>
              <a:cs typeface="Times New Roman"/>
              <a:sym typeface="Times New Roman"/>
            </a:endParaRPr>
          </a:p>
          <a:p>
            <a:pPr marL="0" marR="0" lvl="0" indent="0" algn="ctr" rtl="0">
              <a:spcBef>
                <a:spcPts val="0"/>
              </a:spcBef>
              <a:spcAft>
                <a:spcPts val="0"/>
              </a:spcAft>
              <a:buClr>
                <a:srgbClr val="000000"/>
              </a:buClr>
              <a:buSzPts val="2100"/>
              <a:buFont typeface="Arial"/>
              <a:buNone/>
            </a:pPr>
            <a:r>
              <a:rPr lang="ru" sz="1500" b="1" i="0" u="none" strike="noStrike" cap="none">
                <a:solidFill>
                  <a:srgbClr val="C00000"/>
                </a:solidFill>
                <a:latin typeface="Times New Roman"/>
                <a:ea typeface="Times New Roman"/>
                <a:cs typeface="Times New Roman"/>
                <a:sym typeface="Times New Roman"/>
              </a:rPr>
              <a:t>РТУ МИРЭА</a:t>
            </a:r>
            <a:endParaRPr sz="1100"/>
          </a:p>
          <a:p>
            <a:pPr marL="0" marR="0" lvl="0" indent="0" algn="ctr" rtl="0">
              <a:spcBef>
                <a:spcPts val="0"/>
              </a:spcBef>
              <a:spcAft>
                <a:spcPts val="0"/>
              </a:spcAft>
              <a:buClr>
                <a:srgbClr val="000000"/>
              </a:buClr>
              <a:buSzPts val="2100"/>
              <a:buFont typeface="Arial"/>
              <a:buNone/>
            </a:pPr>
            <a:endParaRPr sz="2100" b="1" i="0" u="none" strike="noStrike" cap="none">
              <a:solidFill>
                <a:srgbClr val="C00000"/>
              </a:solidFill>
              <a:latin typeface="Times New Roman"/>
              <a:ea typeface="Times New Roman"/>
              <a:cs typeface="Times New Roman"/>
              <a:sym typeface="Times New Roman"/>
            </a:endParaRPr>
          </a:p>
        </p:txBody>
      </p:sp>
      <p:sp>
        <p:nvSpPr>
          <p:cNvPr id="133" name="Google Shape;133;p25"/>
          <p:cNvSpPr txBox="1"/>
          <p:nvPr/>
        </p:nvSpPr>
        <p:spPr>
          <a:xfrm>
            <a:off x="314761" y="3544225"/>
            <a:ext cx="4783943" cy="919268"/>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rgbClr val="144C7E"/>
              </a:buClr>
              <a:buSzPts val="1500"/>
              <a:buFont typeface="Times New Roman"/>
              <a:buNone/>
            </a:pPr>
            <a:r>
              <a:rPr lang="ru" sz="1500" b="1" i="0" u="none" strike="noStrike" cap="none">
                <a:solidFill>
                  <a:srgbClr val="144C7E"/>
                </a:solidFill>
                <a:latin typeface="Times New Roman"/>
                <a:ea typeface="Times New Roman"/>
                <a:cs typeface="Times New Roman"/>
                <a:sym typeface="Times New Roman"/>
              </a:rPr>
              <a:t>Лектор:</a:t>
            </a:r>
            <a:endParaRPr sz="1100"/>
          </a:p>
          <a:p>
            <a:pPr marL="0" marR="0" lvl="0" indent="0" algn="l" rtl="0">
              <a:lnSpc>
                <a:spcPct val="90000"/>
              </a:lnSpc>
              <a:spcBef>
                <a:spcPts val="0"/>
              </a:spcBef>
              <a:spcAft>
                <a:spcPts val="0"/>
              </a:spcAft>
              <a:buClr>
                <a:srgbClr val="144C7E"/>
              </a:buClr>
              <a:buSzPts val="1500"/>
              <a:buFont typeface="Times New Roman"/>
              <a:buNone/>
            </a:pPr>
            <a:r>
              <a:rPr lang="ru" sz="1500" b="1" i="0" u="none" strike="noStrike" cap="none">
                <a:solidFill>
                  <a:srgbClr val="144C7E"/>
                </a:solidFill>
                <a:latin typeface="Times New Roman"/>
                <a:ea typeface="Times New Roman"/>
                <a:cs typeface="Times New Roman"/>
                <a:sym typeface="Times New Roman"/>
              </a:rPr>
              <a:t>Старший преподаватель </a:t>
            </a:r>
            <a:endParaRPr sz="1100"/>
          </a:p>
          <a:p>
            <a:pPr marL="0" marR="0" lvl="0" indent="0" algn="l" rtl="0">
              <a:lnSpc>
                <a:spcPct val="90000"/>
              </a:lnSpc>
              <a:spcBef>
                <a:spcPts val="0"/>
              </a:spcBef>
              <a:spcAft>
                <a:spcPts val="0"/>
              </a:spcAft>
              <a:buClr>
                <a:srgbClr val="144C7E"/>
              </a:buClr>
              <a:buSzPts val="1500"/>
              <a:buFont typeface="Times New Roman"/>
              <a:buNone/>
            </a:pPr>
            <a:r>
              <a:rPr lang="ru" sz="1500" b="1" i="0" u="none" strike="noStrike" cap="none">
                <a:solidFill>
                  <a:srgbClr val="144C7E"/>
                </a:solidFill>
                <a:latin typeface="Times New Roman"/>
                <a:ea typeface="Times New Roman"/>
                <a:cs typeface="Times New Roman"/>
                <a:sym typeface="Times New Roman"/>
              </a:rPr>
              <a:t>Русаков Алексей Михайлович</a:t>
            </a:r>
            <a:endParaRPr sz="1100"/>
          </a:p>
        </p:txBody>
      </p:sp>
      <p:sp>
        <p:nvSpPr>
          <p:cNvPr id="134" name="Google Shape;134;p25"/>
          <p:cNvSpPr txBox="1"/>
          <p:nvPr/>
        </p:nvSpPr>
        <p:spPr>
          <a:xfrm>
            <a:off x="4000461" y="4690220"/>
            <a:ext cx="12507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 sz="1400" b="1" i="0" u="none" strike="noStrike" cap="none">
                <a:solidFill>
                  <a:srgbClr val="144C7E"/>
                </a:solidFill>
                <a:latin typeface="Times New Roman"/>
                <a:ea typeface="Times New Roman"/>
                <a:cs typeface="Times New Roman"/>
                <a:sym typeface="Times New Roman"/>
              </a:rPr>
              <a:t>Москва, 2020</a:t>
            </a:r>
            <a:endParaRPr sz="1400" b="1" i="0" u="none" strike="noStrike" cap="none">
              <a:solidFill>
                <a:srgbClr val="144C7E"/>
              </a:solidFill>
              <a:latin typeface="Times New Roman"/>
              <a:ea typeface="Times New Roman"/>
              <a:cs typeface="Times New Roman"/>
              <a:sym typeface="Times New Roman"/>
            </a:endParaRPr>
          </a:p>
        </p:txBody>
      </p:sp>
      <p:grpSp>
        <p:nvGrpSpPr>
          <p:cNvPr id="135" name="Google Shape;135;p25"/>
          <p:cNvGrpSpPr/>
          <p:nvPr/>
        </p:nvGrpSpPr>
        <p:grpSpPr>
          <a:xfrm>
            <a:off x="1166004" y="1493152"/>
            <a:ext cx="6919547" cy="854374"/>
            <a:chOff x="1482968" y="2046011"/>
            <a:chExt cx="9226062" cy="1139165"/>
          </a:xfrm>
        </p:grpSpPr>
        <p:sp>
          <p:nvSpPr>
            <p:cNvPr id="136" name="Google Shape;136;p25"/>
            <p:cNvSpPr txBox="1"/>
            <p:nvPr/>
          </p:nvSpPr>
          <p:spPr>
            <a:xfrm>
              <a:off x="1482968" y="2046011"/>
              <a:ext cx="9226062" cy="52322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ru" sz="1700" b="1" i="0" u="none" strike="noStrike" cap="none">
                  <a:solidFill>
                    <a:srgbClr val="C00000"/>
                  </a:solidFill>
                  <a:latin typeface="Times New Roman"/>
                  <a:ea typeface="Times New Roman"/>
                  <a:cs typeface="Times New Roman"/>
                  <a:sym typeface="Times New Roman"/>
                </a:rPr>
                <a:t>Кафедра КБ-3 «Управление и моделирование систем»</a:t>
              </a:r>
              <a:endParaRPr sz="1700" b="0" i="0" u="none" strike="noStrike" cap="none">
                <a:solidFill>
                  <a:srgbClr val="000000"/>
                </a:solidFill>
                <a:latin typeface="Arial"/>
                <a:ea typeface="Arial"/>
                <a:cs typeface="Arial"/>
                <a:sym typeface="Arial"/>
              </a:endParaRPr>
            </a:p>
          </p:txBody>
        </p:sp>
        <p:sp>
          <p:nvSpPr>
            <p:cNvPr id="137" name="Google Shape;137;p25"/>
            <p:cNvSpPr/>
            <p:nvPr/>
          </p:nvSpPr>
          <p:spPr>
            <a:xfrm>
              <a:off x="1854444" y="2415735"/>
              <a:ext cx="8044771" cy="76944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000000"/>
                </a:buClr>
                <a:buSzPts val="2100"/>
                <a:buFont typeface="Arial"/>
                <a:buNone/>
              </a:pPr>
              <a:r>
                <a:rPr lang="ru" sz="1700" b="1" i="0" u="none" strike="noStrike" cap="none" dirty="0">
                  <a:solidFill>
                    <a:srgbClr val="C00000"/>
                  </a:solidFill>
                  <a:latin typeface="Times New Roman"/>
                  <a:ea typeface="Times New Roman"/>
                  <a:cs typeface="Times New Roman"/>
                  <a:sym typeface="Times New Roman"/>
                </a:rPr>
                <a:t>Институт комплексной безопасности </a:t>
              </a:r>
              <a:endParaRPr sz="1100" dirty="0"/>
            </a:p>
            <a:p>
              <a:pPr marL="0" marR="0" lvl="0" indent="0" algn="ctr" rtl="0">
                <a:spcBef>
                  <a:spcPts val="0"/>
                </a:spcBef>
                <a:spcAft>
                  <a:spcPts val="0"/>
                </a:spcAft>
                <a:buClr>
                  <a:srgbClr val="000000"/>
                </a:buClr>
                <a:buSzPts val="2100"/>
                <a:buFont typeface="Arial"/>
                <a:buNone/>
              </a:pPr>
              <a:r>
                <a:rPr lang="ru" sz="1700" b="1" i="0" u="none" strike="noStrike" cap="none" dirty="0">
                  <a:solidFill>
                    <a:srgbClr val="C00000"/>
                  </a:solidFill>
                  <a:latin typeface="Times New Roman"/>
                  <a:ea typeface="Times New Roman"/>
                  <a:cs typeface="Times New Roman"/>
                  <a:sym typeface="Times New Roman"/>
                </a:rPr>
                <a:t>и специального приборостроения</a:t>
              </a:r>
              <a:endParaRPr sz="1100" dirty="0"/>
            </a:p>
          </p:txBody>
        </p:sp>
      </p:grpSp>
      <p:pic>
        <p:nvPicPr>
          <p:cNvPr id="138" name="Google Shape;138;p25"/>
          <p:cNvPicPr preferRelativeResize="0"/>
          <p:nvPr/>
        </p:nvPicPr>
        <p:blipFill rotWithShape="1">
          <a:blip r:embed="rId4">
            <a:alphaModFix/>
          </a:blip>
          <a:srcRect/>
          <a:stretch/>
        </p:blipFill>
        <p:spPr>
          <a:xfrm>
            <a:off x="186546" y="0"/>
            <a:ext cx="788754" cy="86661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38100" algn="l" rtl="0">
              <a:lnSpc>
                <a:spcPct val="90000"/>
              </a:lnSpc>
              <a:spcBef>
                <a:spcPts val="0"/>
              </a:spcBef>
              <a:spcAft>
                <a:spcPts val="0"/>
              </a:spcAft>
              <a:buClr>
                <a:schemeClr val="dk1"/>
              </a:buClr>
              <a:buSzPts val="2100"/>
              <a:buNone/>
            </a:pPr>
            <a:endParaRPr sz="1100"/>
          </a:p>
        </p:txBody>
      </p:sp>
      <p:pic>
        <p:nvPicPr>
          <p:cNvPr id="240" name="Google Shape;240;p34"/>
          <p:cNvPicPr preferRelativeResize="0"/>
          <p:nvPr/>
        </p:nvPicPr>
        <p:blipFill rotWithShape="1">
          <a:blip r:embed="rId3">
            <a:alphaModFix/>
          </a:blip>
          <a:srcRect/>
          <a:stretch/>
        </p:blipFill>
        <p:spPr>
          <a:xfrm>
            <a:off x="166703" y="0"/>
            <a:ext cx="8977297" cy="498107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Google Shape;245;p35"/>
          <p:cNvGrpSpPr/>
          <p:nvPr/>
        </p:nvGrpSpPr>
        <p:grpSpPr>
          <a:xfrm>
            <a:off x="491014" y="1611154"/>
            <a:ext cx="8223886" cy="1921669"/>
            <a:chOff x="284" y="3437"/>
            <a:chExt cx="17268" cy="4035"/>
          </a:xfrm>
        </p:grpSpPr>
        <p:pic>
          <p:nvPicPr>
            <p:cNvPr id="246" name="Google Shape;246;p35" descr="/home/phooper/Desktop/rusakovtmp/sheets.pngsheets"/>
            <p:cNvPicPr preferRelativeResize="0"/>
            <p:nvPr/>
          </p:nvPicPr>
          <p:blipFill rotWithShape="1">
            <a:blip r:embed="rId3">
              <a:alphaModFix/>
            </a:blip>
            <a:srcRect/>
            <a:stretch/>
          </p:blipFill>
          <p:spPr>
            <a:xfrm>
              <a:off x="911" y="3675"/>
              <a:ext cx="2067" cy="2833"/>
            </a:xfrm>
            <a:prstGeom prst="rect">
              <a:avLst/>
            </a:prstGeom>
            <a:noFill/>
            <a:ln>
              <a:noFill/>
            </a:ln>
          </p:spPr>
        </p:pic>
        <p:pic>
          <p:nvPicPr>
            <p:cNvPr id="247" name="Google Shape;247;p35" descr="/home/phooper/Desktop/rusakovtmp/google-forms-new-logo-1.pnggoogle-forms-new-logo-1"/>
            <p:cNvPicPr preferRelativeResize="0"/>
            <p:nvPr/>
          </p:nvPicPr>
          <p:blipFill rotWithShape="1">
            <a:blip r:embed="rId4">
              <a:alphaModFix/>
            </a:blip>
            <a:srcRect/>
            <a:stretch/>
          </p:blipFill>
          <p:spPr>
            <a:xfrm>
              <a:off x="4705" y="3437"/>
              <a:ext cx="3310" cy="3310"/>
            </a:xfrm>
            <a:prstGeom prst="rect">
              <a:avLst/>
            </a:prstGeom>
            <a:noFill/>
            <a:ln>
              <a:noFill/>
            </a:ln>
          </p:spPr>
        </p:pic>
        <p:sp>
          <p:nvSpPr>
            <p:cNvPr id="248" name="Google Shape;248;p35"/>
            <p:cNvSpPr txBox="1"/>
            <p:nvPr/>
          </p:nvSpPr>
          <p:spPr>
            <a:xfrm>
              <a:off x="284" y="6747"/>
              <a:ext cx="3320" cy="72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ru" sz="1800">
                  <a:solidFill>
                    <a:schemeClr val="dk1"/>
                  </a:solidFill>
                  <a:latin typeface="Calibri"/>
                  <a:ea typeface="Calibri"/>
                  <a:cs typeface="Calibri"/>
                  <a:sym typeface="Calibri"/>
                </a:rPr>
                <a:t>Google Sheets</a:t>
              </a:r>
              <a:endParaRPr sz="1100"/>
            </a:p>
          </p:txBody>
        </p:sp>
        <p:sp>
          <p:nvSpPr>
            <p:cNvPr id="249" name="Google Shape;249;p35"/>
            <p:cNvSpPr txBox="1"/>
            <p:nvPr/>
          </p:nvSpPr>
          <p:spPr>
            <a:xfrm>
              <a:off x="4756" y="6747"/>
              <a:ext cx="3208" cy="72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ru" sz="1800">
                  <a:solidFill>
                    <a:schemeClr val="dk1"/>
                  </a:solidFill>
                  <a:latin typeface="Calibri"/>
                  <a:ea typeface="Calibri"/>
                  <a:cs typeface="Calibri"/>
                  <a:sym typeface="Calibri"/>
                </a:rPr>
                <a:t>Google Forms</a:t>
              </a:r>
              <a:endParaRPr sz="1100"/>
            </a:p>
          </p:txBody>
        </p:sp>
        <p:sp>
          <p:nvSpPr>
            <p:cNvPr id="250" name="Google Shape;250;p35"/>
            <p:cNvSpPr txBox="1"/>
            <p:nvPr/>
          </p:nvSpPr>
          <p:spPr>
            <a:xfrm>
              <a:off x="9218" y="6747"/>
              <a:ext cx="3000" cy="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ru" sz="1800">
                  <a:solidFill>
                    <a:schemeClr val="dk1"/>
                  </a:solidFill>
                  <a:latin typeface="Calibri"/>
                  <a:ea typeface="Calibri"/>
                  <a:cs typeface="Calibri"/>
                  <a:sym typeface="Calibri"/>
                </a:rPr>
                <a:t>Google Sites</a:t>
              </a:r>
              <a:endParaRPr sz="1100"/>
            </a:p>
          </p:txBody>
        </p:sp>
        <p:pic>
          <p:nvPicPr>
            <p:cNvPr id="251" name="Google Shape;251;p35" descr="plus_PNG30"/>
            <p:cNvPicPr preferRelativeResize="0"/>
            <p:nvPr/>
          </p:nvPicPr>
          <p:blipFill rotWithShape="1">
            <a:blip r:embed="rId5">
              <a:alphaModFix/>
            </a:blip>
            <a:srcRect/>
            <a:stretch/>
          </p:blipFill>
          <p:spPr>
            <a:xfrm>
              <a:off x="3510" y="4726"/>
              <a:ext cx="1349" cy="1349"/>
            </a:xfrm>
            <a:prstGeom prst="rect">
              <a:avLst/>
            </a:prstGeom>
            <a:noFill/>
            <a:ln>
              <a:noFill/>
            </a:ln>
          </p:spPr>
        </p:pic>
        <p:pic>
          <p:nvPicPr>
            <p:cNvPr id="252" name="Google Shape;252;p35" descr="plus_PNG30"/>
            <p:cNvPicPr preferRelativeResize="0"/>
            <p:nvPr/>
          </p:nvPicPr>
          <p:blipFill rotWithShape="1">
            <a:blip r:embed="rId5">
              <a:alphaModFix/>
            </a:blip>
            <a:srcRect/>
            <a:stretch/>
          </p:blipFill>
          <p:spPr>
            <a:xfrm>
              <a:off x="7869" y="4726"/>
              <a:ext cx="1349" cy="1349"/>
            </a:xfrm>
            <a:prstGeom prst="rect">
              <a:avLst/>
            </a:prstGeom>
            <a:noFill/>
            <a:ln>
              <a:noFill/>
            </a:ln>
          </p:spPr>
        </p:pic>
        <p:pic>
          <p:nvPicPr>
            <p:cNvPr id="253" name="Google Shape;253;p35" descr="здгы"/>
            <p:cNvPicPr preferRelativeResize="0"/>
            <p:nvPr/>
          </p:nvPicPr>
          <p:blipFill rotWithShape="1">
            <a:blip r:embed="rId6">
              <a:alphaModFix/>
            </a:blip>
            <a:srcRect/>
            <a:stretch/>
          </p:blipFill>
          <p:spPr>
            <a:xfrm>
              <a:off x="12488" y="5050"/>
              <a:ext cx="1169" cy="701"/>
            </a:xfrm>
            <a:prstGeom prst="rect">
              <a:avLst/>
            </a:prstGeom>
            <a:noFill/>
            <a:ln>
              <a:noFill/>
            </a:ln>
          </p:spPr>
        </p:pic>
        <p:pic>
          <p:nvPicPr>
            <p:cNvPr id="254" name="Google Shape;254;p35" descr="ьуы"/>
            <p:cNvPicPr preferRelativeResize="0"/>
            <p:nvPr/>
          </p:nvPicPr>
          <p:blipFill rotWithShape="1">
            <a:blip r:embed="rId7">
              <a:alphaModFix/>
            </a:blip>
            <a:srcRect/>
            <a:stretch/>
          </p:blipFill>
          <p:spPr>
            <a:xfrm>
              <a:off x="14411" y="3690"/>
              <a:ext cx="2682" cy="2818"/>
            </a:xfrm>
            <a:prstGeom prst="rect">
              <a:avLst/>
            </a:prstGeom>
            <a:noFill/>
            <a:ln>
              <a:noFill/>
            </a:ln>
          </p:spPr>
        </p:pic>
        <p:sp>
          <p:nvSpPr>
            <p:cNvPr id="255" name="Google Shape;255;p35"/>
            <p:cNvSpPr txBox="1"/>
            <p:nvPr/>
          </p:nvSpPr>
          <p:spPr>
            <a:xfrm>
              <a:off x="13952" y="6747"/>
              <a:ext cx="3600" cy="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ru" sz="1800">
                  <a:solidFill>
                    <a:schemeClr val="dk1"/>
                  </a:solidFill>
                  <a:latin typeface="Calibri"/>
                  <a:ea typeface="Calibri"/>
                  <a:cs typeface="Calibri"/>
                  <a:sym typeface="Calibri"/>
                </a:rPr>
                <a:t>Мессенджер</a:t>
              </a:r>
              <a:endParaRPr sz="1800"/>
            </a:p>
          </p:txBody>
        </p:sp>
      </p:grpSp>
      <p:pic>
        <p:nvPicPr>
          <p:cNvPr id="256" name="Google Shape;256;p35"/>
          <p:cNvPicPr preferRelativeResize="0"/>
          <p:nvPr/>
        </p:nvPicPr>
        <p:blipFill rotWithShape="1">
          <a:blip r:embed="rId8">
            <a:alphaModFix/>
          </a:blip>
          <a:srcRect l="-5290" r="5289"/>
          <a:stretch/>
        </p:blipFill>
        <p:spPr>
          <a:xfrm>
            <a:off x="4676300" y="1674425"/>
            <a:ext cx="1441675" cy="14416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6" descr="/home/phooper/Desktop/rusakovtmp/sheets.pngsheets"/>
          <p:cNvPicPr preferRelativeResize="0"/>
          <p:nvPr/>
        </p:nvPicPr>
        <p:blipFill rotWithShape="1">
          <a:blip r:embed="rId3">
            <a:alphaModFix/>
          </a:blip>
          <a:srcRect/>
          <a:stretch/>
        </p:blipFill>
        <p:spPr>
          <a:xfrm>
            <a:off x="344319" y="415595"/>
            <a:ext cx="399574" cy="547688"/>
          </a:xfrm>
          <a:prstGeom prst="rect">
            <a:avLst/>
          </a:prstGeom>
          <a:noFill/>
          <a:ln>
            <a:noFill/>
          </a:ln>
        </p:spPr>
      </p:pic>
      <p:sp>
        <p:nvSpPr>
          <p:cNvPr id="262" name="Google Shape;262;p36"/>
          <p:cNvSpPr txBox="1">
            <a:spLocks noGrp="1"/>
          </p:cNvSpPr>
          <p:nvPr>
            <p:ph type="title"/>
          </p:nvPr>
        </p:nvSpPr>
        <p:spPr>
          <a:xfrm>
            <a:off x="819150" y="474821"/>
            <a:ext cx="8102441" cy="994410"/>
          </a:xfrm>
          <a:prstGeom prst="rect">
            <a:avLst/>
          </a:prstGeom>
          <a:noFill/>
          <a:ln>
            <a:noFill/>
          </a:ln>
        </p:spPr>
        <p:txBody>
          <a:bodyPr spcFirstLastPara="1" wrap="square" lIns="68575" tIns="34275" rIns="68575" bIns="34275" anchor="ctr" anchorCtr="0">
            <a:noAutofit/>
          </a:bodyPr>
          <a:lstStyle/>
          <a:p>
            <a:pPr marL="0" lvl="0" indent="0" algn="l" rtl="0">
              <a:lnSpc>
                <a:spcPct val="130000"/>
              </a:lnSpc>
              <a:spcBef>
                <a:spcPts val="0"/>
              </a:spcBef>
              <a:spcAft>
                <a:spcPts val="0"/>
              </a:spcAft>
              <a:buClr>
                <a:schemeClr val="dk1"/>
              </a:buClr>
              <a:buSzPts val="2400"/>
              <a:buFont typeface="Calibri"/>
              <a:buNone/>
            </a:pPr>
            <a:r>
              <a:rPr lang="ru" sz="1900" b="1">
                <a:latin typeface="Montserrat"/>
                <a:ea typeface="Montserrat"/>
                <a:cs typeface="Montserrat"/>
                <a:sym typeface="Montserrat"/>
              </a:rPr>
              <a:t>Google Sheets</a:t>
            </a:r>
            <a:r>
              <a:rPr lang="ru" sz="1900">
                <a:latin typeface="Montserrat"/>
                <a:ea typeface="Montserrat"/>
                <a:cs typeface="Montserrat"/>
                <a:sym typeface="Montserrat"/>
              </a:rPr>
              <a:t> — это онлайн-сервис, который позволяет создавать и форматировать электронные таблицы.</a:t>
            </a:r>
            <a:endParaRPr sz="1900">
              <a:latin typeface="Montserrat"/>
              <a:ea typeface="Montserrat"/>
              <a:cs typeface="Montserrat"/>
              <a:sym typeface="Montserrat"/>
            </a:endParaRPr>
          </a:p>
        </p:txBody>
      </p:sp>
      <p:pic>
        <p:nvPicPr>
          <p:cNvPr id="263" name="Google Shape;263;p36" descr="/home/phooper/Desktop/rusakovtmp/google-forms-new-logo-1.pnggoogle-forms-new-logo-1"/>
          <p:cNvPicPr preferRelativeResize="0"/>
          <p:nvPr/>
        </p:nvPicPr>
        <p:blipFill rotWithShape="1">
          <a:blip r:embed="rId4">
            <a:alphaModFix/>
          </a:blip>
          <a:srcRect/>
          <a:stretch/>
        </p:blipFill>
        <p:spPr>
          <a:xfrm>
            <a:off x="226460" y="1771650"/>
            <a:ext cx="635316" cy="635316"/>
          </a:xfrm>
          <a:prstGeom prst="rect">
            <a:avLst/>
          </a:prstGeom>
          <a:noFill/>
          <a:ln>
            <a:noFill/>
          </a:ln>
        </p:spPr>
      </p:pic>
      <p:sp>
        <p:nvSpPr>
          <p:cNvPr id="264" name="Google Shape;264;p36"/>
          <p:cNvSpPr/>
          <p:nvPr/>
        </p:nvSpPr>
        <p:spPr>
          <a:xfrm>
            <a:off x="819150" y="2044065"/>
            <a:ext cx="8102441" cy="994410"/>
          </a:xfrm>
          <a:prstGeom prst="rect">
            <a:avLst/>
          </a:prstGeom>
          <a:noFill/>
          <a:ln>
            <a:noFill/>
          </a:ln>
        </p:spPr>
        <p:txBody>
          <a:bodyPr spcFirstLastPara="1" wrap="square" lIns="68575" tIns="34275" rIns="68575" bIns="34275" anchor="ctr" anchorCtr="0">
            <a:noAutofit/>
          </a:bodyPr>
          <a:lstStyle/>
          <a:p>
            <a:pPr marL="0" marR="0" lvl="0" indent="0" algn="l" rtl="0">
              <a:lnSpc>
                <a:spcPct val="130000"/>
              </a:lnSpc>
              <a:spcBef>
                <a:spcPts val="0"/>
              </a:spcBef>
              <a:spcAft>
                <a:spcPts val="0"/>
              </a:spcAft>
              <a:buClr>
                <a:schemeClr val="dk1"/>
              </a:buClr>
              <a:buSzPts val="2400"/>
              <a:buFont typeface="Calibri"/>
              <a:buNone/>
            </a:pPr>
            <a:r>
              <a:rPr lang="ru" sz="1900" b="1">
                <a:solidFill>
                  <a:schemeClr val="dk1"/>
                </a:solidFill>
                <a:latin typeface="Montserrat"/>
                <a:ea typeface="Montserrat"/>
                <a:cs typeface="Montserrat"/>
                <a:sym typeface="Montserrat"/>
              </a:rPr>
              <a:t>Google Forms</a:t>
            </a:r>
            <a:r>
              <a:rPr lang="ru" sz="1900">
                <a:solidFill>
                  <a:schemeClr val="dk1"/>
                </a:solidFill>
                <a:latin typeface="Montserrat"/>
                <a:ea typeface="Montserrat"/>
                <a:cs typeface="Montserrat"/>
                <a:sym typeface="Montserrat"/>
              </a:rPr>
              <a:t> — это онлайн-сервис, позволяющий проводить анкетирование и опрашивать пользователей, собирая данные об ответах в Google Sheets.</a:t>
            </a:r>
            <a:endParaRPr sz="1900">
              <a:solidFill>
                <a:schemeClr val="dk1"/>
              </a:solidFill>
              <a:latin typeface="Montserrat"/>
              <a:ea typeface="Montserrat"/>
              <a:cs typeface="Montserrat"/>
              <a:sym typeface="Montserrat"/>
            </a:endParaRPr>
          </a:p>
        </p:txBody>
      </p:sp>
      <p:sp>
        <p:nvSpPr>
          <p:cNvPr id="265" name="Google Shape;265;p36"/>
          <p:cNvSpPr/>
          <p:nvPr/>
        </p:nvSpPr>
        <p:spPr>
          <a:xfrm>
            <a:off x="819150" y="3661886"/>
            <a:ext cx="8102441" cy="994410"/>
          </a:xfrm>
          <a:prstGeom prst="rect">
            <a:avLst/>
          </a:prstGeom>
          <a:noFill/>
          <a:ln>
            <a:noFill/>
          </a:ln>
        </p:spPr>
        <p:txBody>
          <a:bodyPr spcFirstLastPara="1" wrap="square" lIns="68575" tIns="34275" rIns="68575" bIns="34275" anchor="ctr" anchorCtr="0">
            <a:noAutofit/>
          </a:bodyPr>
          <a:lstStyle/>
          <a:p>
            <a:pPr marL="0" marR="0" lvl="0" indent="0" algn="l" rtl="0">
              <a:lnSpc>
                <a:spcPct val="130000"/>
              </a:lnSpc>
              <a:spcBef>
                <a:spcPts val="0"/>
              </a:spcBef>
              <a:spcAft>
                <a:spcPts val="0"/>
              </a:spcAft>
              <a:buClr>
                <a:schemeClr val="dk1"/>
              </a:buClr>
              <a:buSzPts val="2400"/>
              <a:buFont typeface="Calibri"/>
              <a:buNone/>
            </a:pPr>
            <a:r>
              <a:rPr lang="ru" sz="1900" b="1">
                <a:solidFill>
                  <a:schemeClr val="dk1"/>
                </a:solidFill>
                <a:latin typeface="Montserrat"/>
                <a:ea typeface="Montserrat"/>
                <a:cs typeface="Montserrat"/>
                <a:sym typeface="Montserrat"/>
              </a:rPr>
              <a:t>Google Sites</a:t>
            </a:r>
            <a:r>
              <a:rPr lang="ru" sz="1900">
                <a:solidFill>
                  <a:schemeClr val="dk1"/>
                </a:solidFill>
                <a:latin typeface="Montserrat"/>
                <a:ea typeface="Montserrat"/>
                <a:cs typeface="Montserrat"/>
                <a:sym typeface="Montserrat"/>
              </a:rPr>
              <a:t> — это онлайн-хостинг + конструктор сайтов, с возможностью интеграции с сервисами от Google.</a:t>
            </a:r>
            <a:endParaRPr sz="1900">
              <a:solidFill>
                <a:schemeClr val="dk1"/>
              </a:solidFill>
              <a:latin typeface="Montserrat"/>
              <a:ea typeface="Montserrat"/>
              <a:cs typeface="Montserrat"/>
              <a:sym typeface="Montserrat"/>
            </a:endParaRPr>
          </a:p>
        </p:txBody>
      </p:sp>
      <p:pic>
        <p:nvPicPr>
          <p:cNvPr id="266" name="Google Shape;266;p36"/>
          <p:cNvPicPr preferRelativeResize="0"/>
          <p:nvPr/>
        </p:nvPicPr>
        <p:blipFill>
          <a:blip r:embed="rId5">
            <a:alphaModFix/>
          </a:blip>
          <a:stretch>
            <a:fillRect/>
          </a:stretch>
        </p:blipFill>
        <p:spPr>
          <a:xfrm>
            <a:off x="270275" y="3661863"/>
            <a:ext cx="547675" cy="5476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2005550" y="995850"/>
            <a:ext cx="2289000" cy="3135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2200" b="1" dirty="0">
                <a:latin typeface="Times New Roman"/>
                <a:ea typeface="Times New Roman"/>
                <a:cs typeface="Times New Roman"/>
                <a:sym typeface="Times New Roman"/>
              </a:rPr>
              <a:t>Google Sheets</a:t>
            </a:r>
            <a:endParaRPr sz="2200" b="1" dirty="0">
              <a:latin typeface="Times New Roman"/>
              <a:ea typeface="Times New Roman"/>
              <a:cs typeface="Times New Roman"/>
              <a:sym typeface="Times New Roman"/>
            </a:endParaRPr>
          </a:p>
        </p:txBody>
      </p:sp>
      <p:pic>
        <p:nvPicPr>
          <p:cNvPr id="272" name="Google Shape;272;p37" descr="/home/phooper/Desktop/rusakovtmp/sheets.pngsheets"/>
          <p:cNvPicPr preferRelativeResize="0"/>
          <p:nvPr/>
        </p:nvPicPr>
        <p:blipFill rotWithShape="1">
          <a:blip r:embed="rId3">
            <a:alphaModFix/>
          </a:blip>
          <a:srcRect/>
          <a:stretch/>
        </p:blipFill>
        <p:spPr>
          <a:xfrm>
            <a:off x="1263270" y="782316"/>
            <a:ext cx="540068" cy="740569"/>
          </a:xfrm>
          <a:prstGeom prst="rect">
            <a:avLst/>
          </a:prstGeom>
          <a:noFill/>
          <a:ln>
            <a:noFill/>
          </a:ln>
        </p:spPr>
      </p:pic>
      <p:sp>
        <p:nvSpPr>
          <p:cNvPr id="273" name="Google Shape;273;p37"/>
          <p:cNvSpPr/>
          <p:nvPr/>
        </p:nvSpPr>
        <p:spPr>
          <a:xfrm>
            <a:off x="691054" y="2503663"/>
            <a:ext cx="3444600" cy="456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000"/>
              <a:buFont typeface="Arial"/>
              <a:buNone/>
            </a:pPr>
            <a:r>
              <a:rPr lang="ru" sz="3000" dirty="0">
                <a:solidFill>
                  <a:schemeClr val="hlink"/>
                </a:solidFill>
                <a:uFill>
                  <a:noFill/>
                </a:uFill>
                <a:latin typeface="Calibri"/>
                <a:ea typeface="Calibri"/>
                <a:cs typeface="Calibri"/>
                <a:sym typeface="Calibri"/>
                <a:hlinkClick r:id="rId4"/>
              </a:rPr>
              <a:t>http://gg.gg/gv8sw</a:t>
            </a:r>
            <a:endParaRPr sz="3000" dirty="0">
              <a:solidFill>
                <a:schemeClr val="dk1"/>
              </a:solidFill>
              <a:latin typeface="Calibri"/>
              <a:ea typeface="Calibri"/>
              <a:cs typeface="Calibri"/>
              <a:sym typeface="Calibri"/>
            </a:endParaRPr>
          </a:p>
        </p:txBody>
      </p:sp>
      <p:pic>
        <p:nvPicPr>
          <p:cNvPr id="274" name="Google Shape;274;p37"/>
          <p:cNvPicPr preferRelativeResize="0"/>
          <p:nvPr/>
        </p:nvPicPr>
        <p:blipFill>
          <a:blip r:embed="rId5">
            <a:alphaModFix/>
          </a:blip>
          <a:stretch>
            <a:fillRect/>
          </a:stretch>
        </p:blipFill>
        <p:spPr>
          <a:xfrm>
            <a:off x="4516450" y="530075"/>
            <a:ext cx="4053725" cy="40537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a:spLocks noGrp="1"/>
          </p:cNvSpPr>
          <p:nvPr>
            <p:ph type="title"/>
          </p:nvPr>
        </p:nvSpPr>
        <p:spPr>
          <a:xfrm>
            <a:off x="2033413" y="973975"/>
            <a:ext cx="1720200" cy="39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2200" b="1">
                <a:latin typeface="Times New Roman"/>
                <a:ea typeface="Times New Roman"/>
                <a:cs typeface="Times New Roman"/>
                <a:sym typeface="Times New Roman"/>
              </a:rPr>
              <a:t>Google Sites</a:t>
            </a:r>
            <a:endParaRPr sz="2200" b="1">
              <a:latin typeface="Times New Roman"/>
              <a:ea typeface="Times New Roman"/>
              <a:cs typeface="Times New Roman"/>
              <a:sym typeface="Times New Roman"/>
            </a:endParaRPr>
          </a:p>
        </p:txBody>
      </p:sp>
      <p:sp>
        <p:nvSpPr>
          <p:cNvPr id="280" name="Google Shape;280;p38"/>
          <p:cNvSpPr/>
          <p:nvPr/>
        </p:nvSpPr>
        <p:spPr>
          <a:xfrm>
            <a:off x="716675" y="2481900"/>
            <a:ext cx="3271800" cy="456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100"/>
              <a:buFont typeface="Arial"/>
              <a:buNone/>
            </a:pPr>
            <a:r>
              <a:rPr lang="ru" sz="3000">
                <a:solidFill>
                  <a:schemeClr val="hlink"/>
                </a:solidFill>
                <a:uFill>
                  <a:noFill/>
                </a:uFill>
                <a:latin typeface="Calibri"/>
                <a:ea typeface="Calibri"/>
                <a:cs typeface="Calibri"/>
                <a:sym typeface="Calibri"/>
                <a:hlinkClick r:id="rId3"/>
              </a:rPr>
              <a:t>http://gg.gg/gv8t1</a:t>
            </a:r>
            <a:endParaRPr sz="3000">
              <a:solidFill>
                <a:schemeClr val="dk1"/>
              </a:solidFill>
              <a:latin typeface="Calibri"/>
              <a:ea typeface="Calibri"/>
              <a:cs typeface="Calibri"/>
              <a:sym typeface="Calibri"/>
            </a:endParaRPr>
          </a:p>
        </p:txBody>
      </p:sp>
      <p:sp>
        <p:nvSpPr>
          <p:cNvPr id="281" name="Google Shape;281;p38"/>
          <p:cNvSpPr txBox="1"/>
          <p:nvPr/>
        </p:nvSpPr>
        <p:spPr>
          <a:xfrm>
            <a:off x="229475" y="3678650"/>
            <a:ext cx="4246200" cy="825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ru" sz="1800">
                <a:solidFill>
                  <a:srgbClr val="434343"/>
                </a:solidFill>
                <a:latin typeface="Roboto"/>
                <a:ea typeface="Roboto"/>
                <a:cs typeface="Roboto"/>
                <a:sym typeface="Roboto"/>
              </a:rPr>
              <a:t>Желающие могут пообщаться через мессенджер из Google - сервисов!</a:t>
            </a:r>
            <a:endParaRPr sz="1800">
              <a:solidFill>
                <a:srgbClr val="434343"/>
              </a:solidFill>
              <a:latin typeface="Roboto"/>
              <a:ea typeface="Roboto"/>
              <a:cs typeface="Roboto"/>
              <a:sym typeface="Roboto"/>
            </a:endParaRPr>
          </a:p>
        </p:txBody>
      </p:sp>
      <p:pic>
        <p:nvPicPr>
          <p:cNvPr id="282" name="Google Shape;282;p38"/>
          <p:cNvPicPr preferRelativeResize="0"/>
          <p:nvPr/>
        </p:nvPicPr>
        <p:blipFill>
          <a:blip r:embed="rId4">
            <a:alphaModFix/>
          </a:blip>
          <a:stretch>
            <a:fillRect/>
          </a:stretch>
        </p:blipFill>
        <p:spPr>
          <a:xfrm>
            <a:off x="4495800" y="508250"/>
            <a:ext cx="4066025" cy="4066025"/>
          </a:xfrm>
          <a:prstGeom prst="rect">
            <a:avLst/>
          </a:prstGeom>
          <a:noFill/>
          <a:ln>
            <a:noFill/>
          </a:ln>
        </p:spPr>
      </p:pic>
      <p:pic>
        <p:nvPicPr>
          <p:cNvPr id="283" name="Google Shape;283;p38"/>
          <p:cNvPicPr preferRelativeResize="0"/>
          <p:nvPr/>
        </p:nvPicPr>
        <p:blipFill>
          <a:blip r:embed="rId5">
            <a:alphaModFix/>
          </a:blip>
          <a:stretch>
            <a:fillRect/>
          </a:stretch>
        </p:blipFill>
        <p:spPr>
          <a:xfrm>
            <a:off x="1132138" y="738200"/>
            <a:ext cx="788450" cy="7884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9"/>
          <p:cNvPicPr preferRelativeResize="0"/>
          <p:nvPr/>
        </p:nvPicPr>
        <p:blipFill rotWithShape="1">
          <a:blip r:embed="rId3">
            <a:alphaModFix/>
          </a:blip>
          <a:srcRect/>
          <a:stretch/>
        </p:blipFill>
        <p:spPr>
          <a:xfrm>
            <a:off x="4572010" y="1279094"/>
            <a:ext cx="4344341" cy="2833266"/>
          </a:xfrm>
          <a:prstGeom prst="rect">
            <a:avLst/>
          </a:prstGeom>
          <a:noFill/>
          <a:ln>
            <a:noFill/>
          </a:ln>
        </p:spPr>
      </p:pic>
      <p:sp>
        <p:nvSpPr>
          <p:cNvPr id="289" name="Google Shape;289;p39"/>
          <p:cNvSpPr txBox="1">
            <a:spLocks noGrp="1"/>
          </p:cNvSpPr>
          <p:nvPr>
            <p:ph type="title"/>
          </p:nvPr>
        </p:nvSpPr>
        <p:spPr>
          <a:xfrm>
            <a:off x="776228" y="248672"/>
            <a:ext cx="81738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3000"/>
              <a:buFont typeface="Calibri"/>
              <a:buNone/>
            </a:pPr>
            <a:r>
              <a:rPr lang="ru" sz="2700" b="1">
                <a:solidFill>
                  <a:srgbClr val="3F3F3F"/>
                </a:solidFill>
                <a:latin typeface="Montserrat"/>
                <a:ea typeface="Montserrat"/>
                <a:cs typeface="Montserrat"/>
                <a:sym typeface="Montserrat"/>
              </a:rPr>
              <a:t>Firebase</a:t>
            </a:r>
            <a:r>
              <a:rPr lang="ru" sz="2700">
                <a:latin typeface="Montserrat"/>
                <a:ea typeface="Montserrat"/>
                <a:cs typeface="Montserrat"/>
                <a:sym typeface="Montserrat"/>
              </a:rPr>
              <a:t> – </a:t>
            </a:r>
            <a:r>
              <a:rPr lang="ru" sz="2700">
                <a:solidFill>
                  <a:srgbClr val="434343"/>
                </a:solidFill>
                <a:latin typeface="Montserrat"/>
                <a:ea typeface="Montserrat"/>
                <a:cs typeface="Montserrat"/>
                <a:sym typeface="Montserrat"/>
              </a:rPr>
              <a:t>облачный back-end для мобильных приложений</a:t>
            </a:r>
            <a:endParaRPr sz="2700">
              <a:solidFill>
                <a:srgbClr val="434343"/>
              </a:solidFill>
              <a:latin typeface="Montserrat"/>
              <a:ea typeface="Montserrat"/>
              <a:cs typeface="Montserrat"/>
              <a:sym typeface="Montserrat"/>
            </a:endParaRPr>
          </a:p>
        </p:txBody>
      </p:sp>
      <p:sp>
        <p:nvSpPr>
          <p:cNvPr id="290" name="Google Shape;290;p39"/>
          <p:cNvSpPr txBox="1">
            <a:spLocks noGrp="1"/>
          </p:cNvSpPr>
          <p:nvPr>
            <p:ph type="body" idx="1"/>
          </p:nvPr>
        </p:nvSpPr>
        <p:spPr>
          <a:xfrm>
            <a:off x="265875" y="1503200"/>
            <a:ext cx="4306200" cy="3393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ru" sz="1500" b="1">
                <a:latin typeface="Montserrat"/>
                <a:ea typeface="Montserrat"/>
                <a:cs typeface="Montserrat"/>
                <a:sym typeface="Montserrat"/>
              </a:rPr>
              <a:t>Firebase</a:t>
            </a:r>
            <a:r>
              <a:rPr lang="ru" sz="1500">
                <a:latin typeface="Montserrat"/>
                <a:ea typeface="Montserrat"/>
                <a:cs typeface="Montserrat"/>
                <a:sym typeface="Montserrat"/>
              </a:rPr>
              <a:t> работает по принципу BaaS (</a:t>
            </a:r>
            <a:r>
              <a:rPr lang="ru" sz="1500" b="1">
                <a:latin typeface="Montserrat"/>
                <a:ea typeface="Montserrat"/>
                <a:cs typeface="Montserrat"/>
                <a:sym typeface="Montserrat"/>
              </a:rPr>
              <a:t>Backend as a Service (с англ. «бэкенд как услуга»</a:t>
            </a:r>
            <a:r>
              <a:rPr lang="ru" sz="1500">
                <a:latin typeface="Montserrat"/>
                <a:ea typeface="Montserrat"/>
                <a:cs typeface="Montserrat"/>
                <a:sym typeface="Montserrat"/>
              </a:rPr>
              <a:t>)) </a:t>
            </a:r>
            <a:br>
              <a:rPr lang="ru" sz="1500">
                <a:latin typeface="Montserrat"/>
                <a:ea typeface="Montserrat"/>
                <a:cs typeface="Montserrat"/>
                <a:sym typeface="Montserrat"/>
              </a:rPr>
            </a:br>
            <a:r>
              <a:rPr lang="ru" sz="1500">
                <a:latin typeface="Montserrat"/>
                <a:ea typeface="Montserrat"/>
                <a:cs typeface="Montserrat"/>
                <a:sym typeface="Montserrat"/>
              </a:rPr>
              <a:t>модели, упрощающая разработку и </a:t>
            </a:r>
            <a:br>
              <a:rPr lang="ru" sz="1500">
                <a:latin typeface="Montserrat"/>
                <a:ea typeface="Montserrat"/>
                <a:cs typeface="Montserrat"/>
                <a:sym typeface="Montserrat"/>
              </a:rPr>
            </a:br>
            <a:r>
              <a:rPr lang="ru" sz="1500">
                <a:latin typeface="Montserrat"/>
                <a:ea typeface="Montserrat"/>
                <a:cs typeface="Montserrat"/>
                <a:sym typeface="Montserrat"/>
              </a:rPr>
              <a:t>позволяющая разработчикам </a:t>
            </a:r>
            <a:br>
              <a:rPr lang="ru" sz="1500">
                <a:latin typeface="Montserrat"/>
                <a:ea typeface="Montserrat"/>
                <a:cs typeface="Montserrat"/>
                <a:sym typeface="Montserrat"/>
              </a:rPr>
            </a:br>
            <a:r>
              <a:rPr lang="ru" sz="1500">
                <a:latin typeface="Montserrat"/>
                <a:ea typeface="Montserrat"/>
                <a:cs typeface="Montserrat"/>
                <a:sym typeface="Montserrat"/>
              </a:rPr>
              <a:t>веб-приложений и мобильных </a:t>
            </a:r>
            <a:br>
              <a:rPr lang="ru" sz="1500">
                <a:latin typeface="Montserrat"/>
                <a:ea typeface="Montserrat"/>
                <a:cs typeface="Montserrat"/>
                <a:sym typeface="Montserrat"/>
              </a:rPr>
            </a:br>
            <a:r>
              <a:rPr lang="ru" sz="1500">
                <a:latin typeface="Montserrat"/>
                <a:ea typeface="Montserrat"/>
                <a:cs typeface="Montserrat"/>
                <a:sym typeface="Montserrat"/>
              </a:rPr>
              <a:t>приложений связать их приложения с </a:t>
            </a:r>
            <a:br>
              <a:rPr lang="ru" sz="1500">
                <a:latin typeface="Montserrat"/>
                <a:ea typeface="Montserrat"/>
                <a:cs typeface="Montserrat"/>
                <a:sym typeface="Montserrat"/>
              </a:rPr>
            </a:br>
            <a:r>
              <a:rPr lang="ru" sz="1500">
                <a:latin typeface="Montserrat"/>
                <a:ea typeface="Montserrat"/>
                <a:cs typeface="Montserrat"/>
                <a:sym typeface="Montserrat"/>
              </a:rPr>
              <a:t>серверным облачным хранилищем и API, выставляемыми серверными </a:t>
            </a:r>
            <a:br>
              <a:rPr lang="ru" sz="1500">
                <a:latin typeface="Montserrat"/>
                <a:ea typeface="Montserrat"/>
                <a:cs typeface="Montserrat"/>
                <a:sym typeface="Montserrat"/>
              </a:rPr>
            </a:br>
            <a:r>
              <a:rPr lang="ru" sz="1500">
                <a:latin typeface="Montserrat"/>
                <a:ea typeface="Montserrat"/>
                <a:cs typeface="Montserrat"/>
                <a:sym typeface="Montserrat"/>
              </a:rPr>
              <a:t>приложениями, а также предоставляющая </a:t>
            </a:r>
            <a:br>
              <a:rPr lang="ru" sz="1500">
                <a:latin typeface="Montserrat"/>
                <a:ea typeface="Montserrat"/>
                <a:cs typeface="Montserrat"/>
                <a:sym typeface="Montserrat"/>
              </a:rPr>
            </a:br>
            <a:r>
              <a:rPr lang="ru" sz="1500">
                <a:latin typeface="Montserrat"/>
                <a:ea typeface="Montserrat"/>
                <a:cs typeface="Montserrat"/>
                <a:sym typeface="Montserrat"/>
              </a:rPr>
              <a:t>такие функции, как управление пользователями, извещающие уведомления, интеграция со службами социальных сетей. </a:t>
            </a:r>
            <a:endParaRPr sz="1500">
              <a:latin typeface="Montserrat"/>
              <a:ea typeface="Montserrat"/>
              <a:cs typeface="Montserrat"/>
              <a:sym typeface="Montserrat"/>
            </a:endParaRPr>
          </a:p>
          <a:p>
            <a:pPr marL="0" lvl="0" indent="0" algn="l" rtl="0">
              <a:lnSpc>
                <a:spcPct val="90000"/>
              </a:lnSpc>
              <a:spcBef>
                <a:spcPts val="800"/>
              </a:spcBef>
              <a:spcAft>
                <a:spcPts val="0"/>
              </a:spcAft>
              <a:buClr>
                <a:schemeClr val="dk1"/>
              </a:buClr>
              <a:buSzPts val="1400"/>
              <a:buNone/>
            </a:pPr>
            <a:endParaRPr sz="1400">
              <a:latin typeface="Calibri"/>
              <a:ea typeface="Calibri"/>
              <a:cs typeface="Calibri"/>
              <a:sym typeface="Calibri"/>
            </a:endParaRPr>
          </a:p>
          <a:p>
            <a:pPr marL="0" lvl="0" indent="0" algn="l" rtl="0">
              <a:lnSpc>
                <a:spcPct val="90000"/>
              </a:lnSpc>
              <a:spcBef>
                <a:spcPts val="800"/>
              </a:spcBef>
              <a:spcAft>
                <a:spcPts val="0"/>
              </a:spcAft>
              <a:buClr>
                <a:schemeClr val="dk1"/>
              </a:buClr>
              <a:buSzPts val="1400"/>
              <a:buNone/>
            </a:pPr>
            <a:endParaRPr sz="1400">
              <a:latin typeface="Calibri"/>
              <a:ea typeface="Calibri"/>
              <a:cs typeface="Calibri"/>
              <a:sym typeface="Calibri"/>
            </a:endParaRPr>
          </a:p>
          <a:p>
            <a:pPr marL="0" lvl="0" indent="0" algn="l" rtl="0">
              <a:lnSpc>
                <a:spcPct val="90000"/>
              </a:lnSpc>
              <a:spcBef>
                <a:spcPts val="800"/>
              </a:spcBef>
              <a:spcAft>
                <a:spcPts val="0"/>
              </a:spcAft>
              <a:buClr>
                <a:schemeClr val="dk1"/>
              </a:buClr>
              <a:buSzPts val="1400"/>
              <a:buNone/>
            </a:pPr>
            <a:endParaRPr sz="1400">
              <a:latin typeface="Calibri"/>
              <a:ea typeface="Calibri"/>
              <a:cs typeface="Calibri"/>
              <a:sym typeface="Calibri"/>
            </a:endParaRPr>
          </a:p>
        </p:txBody>
      </p:sp>
      <p:pic>
        <p:nvPicPr>
          <p:cNvPr id="291" name="Google Shape;291;p39"/>
          <p:cNvPicPr preferRelativeResize="0"/>
          <p:nvPr/>
        </p:nvPicPr>
        <p:blipFill rotWithShape="1">
          <a:blip r:embed="rId4">
            <a:alphaModFix/>
          </a:blip>
          <a:srcRect/>
          <a:stretch/>
        </p:blipFill>
        <p:spPr>
          <a:xfrm>
            <a:off x="109584" y="189720"/>
            <a:ext cx="666645" cy="66664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endParaRPr sz="1100"/>
          </a:p>
        </p:txBody>
      </p:sp>
      <p:sp>
        <p:nvSpPr>
          <p:cNvPr id="297" name="Google Shape;297;p4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38100" algn="l" rtl="0">
              <a:lnSpc>
                <a:spcPct val="90000"/>
              </a:lnSpc>
              <a:spcBef>
                <a:spcPts val="0"/>
              </a:spcBef>
              <a:spcAft>
                <a:spcPts val="0"/>
              </a:spcAft>
              <a:buClr>
                <a:schemeClr val="dk1"/>
              </a:buClr>
              <a:buSzPts val="2100"/>
              <a:buNone/>
            </a:pPr>
            <a:endParaRPr sz="1100"/>
          </a:p>
        </p:txBody>
      </p:sp>
      <p:sp>
        <p:nvSpPr>
          <p:cNvPr id="298" name="Google Shape;298;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16</a:t>
            </a:fld>
            <a:endParaRPr sz="1100"/>
          </a:p>
        </p:txBody>
      </p:sp>
      <p:pic>
        <p:nvPicPr>
          <p:cNvPr id="299" name="Google Shape;299;p40"/>
          <p:cNvPicPr preferRelativeResize="0"/>
          <p:nvPr/>
        </p:nvPicPr>
        <p:blipFill rotWithShape="1">
          <a:blip r:embed="rId3">
            <a:alphaModFix/>
          </a:blip>
          <a:srcRect/>
          <a:stretch/>
        </p:blipFill>
        <p:spPr>
          <a:xfrm>
            <a:off x="0" y="470327"/>
            <a:ext cx="9144000" cy="3907692"/>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1"/>
          <p:cNvPicPr preferRelativeResize="0">
            <a:picLocks noGrp="1"/>
          </p:cNvPicPr>
          <p:nvPr>
            <p:ph type="body" idx="1"/>
          </p:nvPr>
        </p:nvPicPr>
        <p:blipFill rotWithShape="1">
          <a:blip r:embed="rId3">
            <a:alphaModFix/>
          </a:blip>
          <a:srcRect/>
          <a:stretch/>
        </p:blipFill>
        <p:spPr>
          <a:xfrm>
            <a:off x="738000" y="412950"/>
            <a:ext cx="7668000" cy="43176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108675" y="108700"/>
            <a:ext cx="5163300" cy="6429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ru" sz="3000">
                <a:solidFill>
                  <a:srgbClr val="434343"/>
                </a:solidFill>
                <a:latin typeface="Comfortaa"/>
                <a:ea typeface="Comfortaa"/>
                <a:cs typeface="Comfortaa"/>
                <a:sym typeface="Comfortaa"/>
              </a:rPr>
              <a:t>Android Studio</a:t>
            </a:r>
            <a:endParaRPr sz="3000">
              <a:solidFill>
                <a:srgbClr val="434343"/>
              </a:solidFill>
              <a:latin typeface="Comfortaa"/>
              <a:ea typeface="Comfortaa"/>
              <a:cs typeface="Comfortaa"/>
              <a:sym typeface="Comfortaa"/>
            </a:endParaRPr>
          </a:p>
        </p:txBody>
      </p:sp>
      <p:pic>
        <p:nvPicPr>
          <p:cNvPr id="310" name="Google Shape;310;p42"/>
          <p:cNvPicPr preferRelativeResize="0"/>
          <p:nvPr/>
        </p:nvPicPr>
        <p:blipFill rotWithShape="1">
          <a:blip r:embed="rId3">
            <a:alphaModFix/>
          </a:blip>
          <a:srcRect/>
          <a:stretch/>
        </p:blipFill>
        <p:spPr>
          <a:xfrm>
            <a:off x="6901808" y="2664977"/>
            <a:ext cx="1914491" cy="2027775"/>
          </a:xfrm>
          <a:prstGeom prst="rect">
            <a:avLst/>
          </a:prstGeom>
          <a:noFill/>
          <a:ln>
            <a:noFill/>
          </a:ln>
        </p:spPr>
      </p:pic>
      <p:pic>
        <p:nvPicPr>
          <p:cNvPr id="311" name="Google Shape;311;p42"/>
          <p:cNvPicPr preferRelativeResize="0"/>
          <p:nvPr/>
        </p:nvPicPr>
        <p:blipFill rotWithShape="1">
          <a:blip r:embed="rId4">
            <a:alphaModFix/>
          </a:blip>
          <a:srcRect/>
          <a:stretch/>
        </p:blipFill>
        <p:spPr>
          <a:xfrm>
            <a:off x="6901808" y="450731"/>
            <a:ext cx="1914492" cy="2214246"/>
          </a:xfrm>
          <a:prstGeom prst="rect">
            <a:avLst/>
          </a:prstGeom>
          <a:noFill/>
          <a:ln>
            <a:noFill/>
          </a:ln>
        </p:spPr>
      </p:pic>
      <p:sp>
        <p:nvSpPr>
          <p:cNvPr id="312" name="Google Shape;312;p42"/>
          <p:cNvSpPr txBox="1">
            <a:spLocks noGrp="1"/>
          </p:cNvSpPr>
          <p:nvPr>
            <p:ph type="body" idx="1"/>
          </p:nvPr>
        </p:nvSpPr>
        <p:spPr>
          <a:xfrm>
            <a:off x="384150" y="905550"/>
            <a:ext cx="6262500" cy="3957300"/>
          </a:xfrm>
          <a:prstGeom prst="rect">
            <a:avLst/>
          </a:prstGeom>
        </p:spPr>
        <p:txBody>
          <a:bodyPr spcFirstLastPara="1" wrap="square" lIns="68575" tIns="34275" rIns="68575" bIns="34275" anchor="t" anchorCtr="0">
            <a:noAutofit/>
          </a:bodyPr>
          <a:lstStyle/>
          <a:p>
            <a:pPr marL="0" lvl="0" indent="0" algn="just" rtl="0">
              <a:lnSpc>
                <a:spcPct val="115000"/>
              </a:lnSpc>
              <a:spcBef>
                <a:spcPts val="400"/>
              </a:spcBef>
              <a:spcAft>
                <a:spcPts val="0"/>
              </a:spcAft>
              <a:buClr>
                <a:schemeClr val="dk1"/>
              </a:buClr>
              <a:buSzPts val="1100"/>
              <a:buFont typeface="Arial"/>
              <a:buNone/>
            </a:pPr>
            <a:r>
              <a:rPr lang="ru" sz="1300">
                <a:latin typeface="Montserrat"/>
                <a:ea typeface="Montserrat"/>
                <a:cs typeface="Montserrat"/>
                <a:sym typeface="Montserrat"/>
              </a:rPr>
              <a:t>Android Studio - это официальная интегрированная среда разработки (IDE) для разработки приложений для Android, основанная на IntelliJ IDEA . Помимо мощного редактора кода и инструментов разработчика IntelliJ, Android Studio предлагает следующие функции:</a:t>
            </a:r>
            <a:endParaRPr sz="1300">
              <a:latin typeface="Montserrat"/>
              <a:ea typeface="Montserrat"/>
              <a:cs typeface="Montserrat"/>
              <a:sym typeface="Montserrat"/>
            </a:endParaRPr>
          </a:p>
          <a:p>
            <a:pPr marL="457200" lvl="0" indent="-323850" algn="just" rtl="0">
              <a:lnSpc>
                <a:spcPct val="115000"/>
              </a:lnSpc>
              <a:spcBef>
                <a:spcPts val="400"/>
              </a:spcBef>
              <a:spcAft>
                <a:spcPts val="0"/>
              </a:spcAft>
              <a:buSzPts val="1500"/>
              <a:buFont typeface="Montserrat"/>
              <a:buChar char="•"/>
            </a:pPr>
            <a:r>
              <a:rPr lang="ru" sz="1300">
                <a:latin typeface="Montserrat"/>
                <a:ea typeface="Montserrat"/>
                <a:cs typeface="Montserrat"/>
                <a:sym typeface="Montserrat"/>
              </a:rPr>
              <a:t>Гибкая система сборки на основе Gradle</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Быстрый и многофункциональный эмулятор</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Изменение кода и ресурсов в работающее приложение без перезапуска приложения.</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Шаблоны кода и интеграция с GitHub</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Обширные инструменты тестирования и платформы</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Инструменты Lint для определения производительности, удобства использования, совместимости версий и других проблем</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Поддержка C ++ и NDK</a:t>
            </a:r>
            <a:endParaRPr sz="1300">
              <a:latin typeface="Montserrat"/>
              <a:ea typeface="Montserrat"/>
              <a:cs typeface="Montserrat"/>
              <a:sym typeface="Montserrat"/>
            </a:endParaRPr>
          </a:p>
          <a:p>
            <a:pPr marL="457200" lvl="0" indent="-311150" algn="just" rtl="0">
              <a:lnSpc>
                <a:spcPct val="115000"/>
              </a:lnSpc>
              <a:spcBef>
                <a:spcPts val="0"/>
              </a:spcBef>
              <a:spcAft>
                <a:spcPts val="0"/>
              </a:spcAft>
              <a:buSzPts val="1300"/>
              <a:buFont typeface="Montserrat"/>
              <a:buChar char="•"/>
            </a:pPr>
            <a:r>
              <a:rPr lang="ru" sz="1300">
                <a:latin typeface="Montserrat"/>
                <a:ea typeface="Montserrat"/>
                <a:cs typeface="Montserrat"/>
                <a:sym typeface="Montserrat"/>
              </a:rPr>
              <a:t>Встроенная поддержка Google Cloud Platform , облегчающая интеграцию GoogleCloud Messaging и App Engine</a:t>
            </a:r>
            <a:endParaRPr sz="1300">
              <a:latin typeface="Montserrat"/>
              <a:ea typeface="Montserrat"/>
              <a:cs typeface="Montserrat"/>
              <a:sym typeface="Montserrat"/>
            </a:endParaRPr>
          </a:p>
          <a:p>
            <a:pPr marL="0" lvl="0" indent="0" algn="l" rtl="0">
              <a:spcBef>
                <a:spcPts val="800"/>
              </a:spcBef>
              <a:spcAft>
                <a:spcPts val="0"/>
              </a:spcAft>
              <a:buNone/>
            </a:pPr>
            <a:endParaRPr sz="13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347925" y="155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3000">
                <a:solidFill>
                  <a:srgbClr val="434343"/>
                </a:solidFill>
                <a:latin typeface="Comfortaa Regular"/>
                <a:ea typeface="Comfortaa Regular"/>
                <a:cs typeface="Comfortaa Regular"/>
                <a:sym typeface="Comfortaa Regular"/>
              </a:rPr>
              <a:t>Структура проекта</a:t>
            </a:r>
            <a:endParaRPr sz="3000">
              <a:solidFill>
                <a:srgbClr val="434343"/>
              </a:solidFill>
              <a:latin typeface="Comfortaa Regular"/>
              <a:ea typeface="Comfortaa Regular"/>
              <a:cs typeface="Comfortaa Regular"/>
              <a:sym typeface="Comfortaa Regular"/>
            </a:endParaRPr>
          </a:p>
        </p:txBody>
      </p:sp>
      <p:sp>
        <p:nvSpPr>
          <p:cNvPr id="318" name="Google Shape;318;p43"/>
          <p:cNvSpPr txBox="1">
            <a:spLocks noGrp="1"/>
          </p:cNvSpPr>
          <p:nvPr>
            <p:ph type="body" idx="1"/>
          </p:nvPr>
        </p:nvSpPr>
        <p:spPr>
          <a:xfrm>
            <a:off x="438475" y="1150050"/>
            <a:ext cx="4732200" cy="3740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ru" sz="1300">
                <a:latin typeface="Montserrat"/>
                <a:ea typeface="Montserrat"/>
                <a:cs typeface="Montserrat"/>
                <a:sym typeface="Montserrat"/>
              </a:rPr>
              <a:t>Каждый проект в Android Studio содержит один или несколько модулей с файлами исходного кода и файлами ресурсов. Типы модулей включают в себя:</a:t>
            </a:r>
            <a:endParaRPr sz="1300">
              <a:latin typeface="Montserrat"/>
              <a:ea typeface="Montserrat"/>
              <a:cs typeface="Montserrat"/>
              <a:sym typeface="Montserrat"/>
            </a:endParaRPr>
          </a:p>
          <a:p>
            <a:pPr marL="635000" lvl="0" indent="-184150" algn="l" rtl="0">
              <a:lnSpc>
                <a:spcPct val="90000"/>
              </a:lnSpc>
              <a:spcBef>
                <a:spcPts val="800"/>
              </a:spcBef>
              <a:spcAft>
                <a:spcPts val="0"/>
              </a:spcAft>
              <a:buClr>
                <a:schemeClr val="dk1"/>
              </a:buClr>
              <a:buSzPts val="1300"/>
              <a:buFont typeface="Montserrat"/>
              <a:buChar char="•"/>
            </a:pPr>
            <a:r>
              <a:rPr lang="ru" sz="1300">
                <a:latin typeface="Montserrat"/>
                <a:ea typeface="Montserrat"/>
                <a:cs typeface="Montserrat"/>
                <a:sym typeface="Montserrat"/>
              </a:rPr>
              <a:t>Модули приложений Android</a:t>
            </a:r>
            <a:endParaRPr sz="1300">
              <a:latin typeface="Montserrat"/>
              <a:ea typeface="Montserrat"/>
              <a:cs typeface="Montserrat"/>
              <a:sym typeface="Montserrat"/>
            </a:endParaRPr>
          </a:p>
          <a:p>
            <a:pPr marL="635000" lvl="0" indent="-184150" algn="l" rtl="0">
              <a:lnSpc>
                <a:spcPct val="90000"/>
              </a:lnSpc>
              <a:spcBef>
                <a:spcPts val="800"/>
              </a:spcBef>
              <a:spcAft>
                <a:spcPts val="0"/>
              </a:spcAft>
              <a:buClr>
                <a:schemeClr val="dk1"/>
              </a:buClr>
              <a:buSzPts val="1300"/>
              <a:buFont typeface="Montserrat"/>
              <a:buChar char="•"/>
            </a:pPr>
            <a:r>
              <a:rPr lang="ru" sz="1300">
                <a:latin typeface="Montserrat"/>
                <a:ea typeface="Montserrat"/>
                <a:cs typeface="Montserrat"/>
                <a:sym typeface="Montserrat"/>
              </a:rPr>
              <a:t>Библиотечные модули</a:t>
            </a:r>
            <a:endParaRPr sz="1300">
              <a:latin typeface="Montserrat"/>
              <a:ea typeface="Montserrat"/>
              <a:cs typeface="Montserrat"/>
              <a:sym typeface="Montserrat"/>
            </a:endParaRPr>
          </a:p>
          <a:p>
            <a:pPr marL="635000" lvl="0" indent="-184150" algn="l" rtl="0">
              <a:lnSpc>
                <a:spcPct val="90000"/>
              </a:lnSpc>
              <a:spcBef>
                <a:spcPts val="800"/>
              </a:spcBef>
              <a:spcAft>
                <a:spcPts val="0"/>
              </a:spcAft>
              <a:buClr>
                <a:schemeClr val="dk1"/>
              </a:buClr>
              <a:buSzPts val="1300"/>
              <a:buFont typeface="Montserrat"/>
              <a:buChar char="•"/>
            </a:pPr>
            <a:r>
              <a:rPr lang="ru" sz="1300">
                <a:latin typeface="Montserrat"/>
                <a:ea typeface="Montserrat"/>
                <a:cs typeface="Montserrat"/>
                <a:sym typeface="Montserrat"/>
              </a:rPr>
              <a:t>Модули Google App Engine</a:t>
            </a:r>
            <a:endParaRPr sz="1300">
              <a:latin typeface="Montserrat"/>
              <a:ea typeface="Montserrat"/>
              <a:cs typeface="Montserrat"/>
              <a:sym typeface="Montserrat"/>
            </a:endParaRPr>
          </a:p>
          <a:p>
            <a:pPr marL="0" lvl="0" indent="0" algn="just" rtl="0">
              <a:lnSpc>
                <a:spcPct val="115000"/>
              </a:lnSpc>
              <a:spcBef>
                <a:spcPts val="400"/>
              </a:spcBef>
              <a:spcAft>
                <a:spcPts val="0"/>
              </a:spcAft>
              <a:buNone/>
            </a:pPr>
            <a:r>
              <a:rPr lang="ru" sz="1300">
                <a:latin typeface="Montserrat"/>
                <a:ea typeface="Montserrat"/>
                <a:cs typeface="Montserrat"/>
                <a:sym typeface="Montserrat"/>
              </a:rPr>
              <a:t>Все файлы сборки отображаются на верхнем уровне в разделе Gradle Scripts</a:t>
            </a:r>
            <a:endParaRPr sz="1300">
              <a:latin typeface="Montserrat"/>
              <a:ea typeface="Montserrat"/>
              <a:cs typeface="Montserrat"/>
              <a:sym typeface="Montserrat"/>
            </a:endParaRPr>
          </a:p>
          <a:p>
            <a:pPr marL="0" lvl="0" indent="0" algn="just" rtl="0">
              <a:lnSpc>
                <a:spcPct val="115000"/>
              </a:lnSpc>
              <a:spcBef>
                <a:spcPts val="400"/>
              </a:spcBef>
              <a:spcAft>
                <a:spcPts val="0"/>
              </a:spcAft>
              <a:buNone/>
            </a:pPr>
            <a:r>
              <a:rPr lang="ru" sz="1300">
                <a:latin typeface="Montserrat"/>
                <a:ea typeface="Montserrat"/>
                <a:cs typeface="Montserrat"/>
                <a:sym typeface="Montserrat"/>
              </a:rPr>
              <a:t>  Gradle — это система сборки, используемая в том числе в Android. Она позволяет гибко конфигурировать процесс сборки и удобно управлять зависимостями проекта.</a:t>
            </a:r>
            <a:endParaRPr sz="1300">
              <a:latin typeface="Montserrat"/>
              <a:ea typeface="Montserrat"/>
              <a:cs typeface="Montserrat"/>
              <a:sym typeface="Montserrat"/>
            </a:endParaRPr>
          </a:p>
          <a:p>
            <a:pPr marL="0" lvl="0" indent="0" algn="just" rtl="0">
              <a:lnSpc>
                <a:spcPct val="115000"/>
              </a:lnSpc>
              <a:spcBef>
                <a:spcPts val="400"/>
              </a:spcBef>
              <a:spcAft>
                <a:spcPts val="0"/>
              </a:spcAft>
              <a:buNone/>
            </a:pPr>
            <a:r>
              <a:rPr lang="ru" sz="1300">
                <a:latin typeface="Montserrat"/>
                <a:ea typeface="Montserrat"/>
                <a:cs typeface="Montserrat"/>
                <a:sym typeface="Montserrat"/>
              </a:rPr>
              <a:t>  В виртуальной "директории" Gradle Scripts содержатся скрипты Gradle — файлы, в которых задаются правила сборки проекта.</a:t>
            </a:r>
            <a:endParaRPr sz="1300">
              <a:latin typeface="Montserrat"/>
              <a:ea typeface="Montserrat"/>
              <a:cs typeface="Montserrat"/>
              <a:sym typeface="Montserrat"/>
            </a:endParaRPr>
          </a:p>
          <a:p>
            <a:pPr marL="0" lvl="0" indent="0" algn="l" rtl="0">
              <a:lnSpc>
                <a:spcPct val="90000"/>
              </a:lnSpc>
              <a:spcBef>
                <a:spcPts val="800"/>
              </a:spcBef>
              <a:spcAft>
                <a:spcPts val="0"/>
              </a:spcAft>
              <a:buNone/>
            </a:pPr>
            <a:endParaRPr sz="1400">
              <a:latin typeface="Montserrat"/>
              <a:ea typeface="Montserrat"/>
              <a:cs typeface="Montserrat"/>
              <a:sym typeface="Montserrat"/>
            </a:endParaRPr>
          </a:p>
        </p:txBody>
      </p:sp>
      <p:pic>
        <p:nvPicPr>
          <p:cNvPr id="319" name="Google Shape;319;p43"/>
          <p:cNvPicPr preferRelativeResize="0"/>
          <p:nvPr/>
        </p:nvPicPr>
        <p:blipFill rotWithShape="1">
          <a:blip r:embed="rId3">
            <a:alphaModFix/>
          </a:blip>
          <a:srcRect/>
          <a:stretch/>
        </p:blipFill>
        <p:spPr>
          <a:xfrm>
            <a:off x="5369875" y="732500"/>
            <a:ext cx="3278100" cy="423204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2400" y="55350"/>
            <a:ext cx="8839200" cy="1111799"/>
          </a:xfrm>
          <a:prstGeom prst="rect">
            <a:avLst/>
          </a:prstGeom>
          <a:noFill/>
          <a:ln>
            <a:noFill/>
          </a:ln>
        </p:spPr>
      </p:pic>
      <p:pic>
        <p:nvPicPr>
          <p:cNvPr id="144" name="Google Shape;144;p26"/>
          <p:cNvPicPr preferRelativeResize="0"/>
          <p:nvPr/>
        </p:nvPicPr>
        <p:blipFill>
          <a:blip r:embed="rId4">
            <a:alphaModFix/>
          </a:blip>
          <a:stretch>
            <a:fillRect/>
          </a:stretch>
        </p:blipFill>
        <p:spPr>
          <a:xfrm>
            <a:off x="152400" y="972949"/>
            <a:ext cx="8839198" cy="3520105"/>
          </a:xfrm>
          <a:prstGeom prst="rect">
            <a:avLst/>
          </a:prstGeom>
          <a:noFill/>
          <a:ln>
            <a:noFill/>
          </a:ln>
        </p:spPr>
      </p:pic>
      <p:pic>
        <p:nvPicPr>
          <p:cNvPr id="145" name="Google Shape;145;p26"/>
          <p:cNvPicPr preferRelativeResize="0"/>
          <p:nvPr/>
        </p:nvPicPr>
        <p:blipFill>
          <a:blip r:embed="rId5">
            <a:alphaModFix/>
          </a:blip>
          <a:stretch>
            <a:fillRect/>
          </a:stretch>
        </p:blipFill>
        <p:spPr>
          <a:xfrm>
            <a:off x="1691400" y="4237799"/>
            <a:ext cx="7452600" cy="9057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a:spLocks noGrp="1"/>
          </p:cNvSpPr>
          <p:nvPr>
            <p:ph type="title"/>
          </p:nvPr>
        </p:nvSpPr>
        <p:spPr>
          <a:xfrm>
            <a:off x="307199" y="81500"/>
            <a:ext cx="6878100" cy="857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2700">
                <a:solidFill>
                  <a:srgbClr val="434343"/>
                </a:solidFill>
                <a:latin typeface="Comfortaa Regular"/>
                <a:ea typeface="Comfortaa Regular"/>
                <a:cs typeface="Comfortaa Regular"/>
                <a:sym typeface="Comfortaa Regular"/>
              </a:rPr>
              <a:t>Пользовательский интерфейс</a:t>
            </a:r>
            <a:endParaRPr sz="2700">
              <a:solidFill>
                <a:srgbClr val="434343"/>
              </a:solidFill>
              <a:latin typeface="Comfortaa Regular"/>
              <a:ea typeface="Comfortaa Regular"/>
              <a:cs typeface="Comfortaa Regular"/>
              <a:sym typeface="Comfortaa Regular"/>
            </a:endParaRPr>
          </a:p>
        </p:txBody>
      </p:sp>
      <p:pic>
        <p:nvPicPr>
          <p:cNvPr id="325" name="Google Shape;325;p44"/>
          <p:cNvPicPr preferRelativeResize="0">
            <a:picLocks noGrp="1"/>
          </p:cNvPicPr>
          <p:nvPr>
            <p:ph type="body" idx="1"/>
          </p:nvPr>
        </p:nvPicPr>
        <p:blipFill rotWithShape="1">
          <a:blip r:embed="rId3">
            <a:alphaModFix/>
          </a:blip>
          <a:srcRect/>
          <a:stretch/>
        </p:blipFill>
        <p:spPr>
          <a:xfrm>
            <a:off x="4237950" y="857400"/>
            <a:ext cx="4548900" cy="3995700"/>
          </a:xfrm>
          <a:prstGeom prst="rect">
            <a:avLst/>
          </a:prstGeom>
          <a:noFill/>
          <a:ln>
            <a:noFill/>
          </a:ln>
        </p:spPr>
      </p:pic>
      <p:grpSp>
        <p:nvGrpSpPr>
          <p:cNvPr id="326" name="Google Shape;326;p44"/>
          <p:cNvGrpSpPr/>
          <p:nvPr/>
        </p:nvGrpSpPr>
        <p:grpSpPr>
          <a:xfrm>
            <a:off x="307200" y="823825"/>
            <a:ext cx="3966300" cy="4258475"/>
            <a:chOff x="244475" y="680275"/>
            <a:chExt cx="3966300" cy="4258475"/>
          </a:xfrm>
        </p:grpSpPr>
        <p:sp>
          <p:nvSpPr>
            <p:cNvPr id="327" name="Google Shape;327;p44"/>
            <p:cNvSpPr txBox="1"/>
            <p:nvPr/>
          </p:nvSpPr>
          <p:spPr>
            <a:xfrm>
              <a:off x="244475" y="713850"/>
              <a:ext cx="3966300" cy="4224900"/>
            </a:xfrm>
            <a:prstGeom prst="rect">
              <a:avLst/>
            </a:prstGeom>
            <a:noFill/>
            <a:ln>
              <a:noFill/>
            </a:ln>
          </p:spPr>
          <p:txBody>
            <a:bodyPr spcFirstLastPara="1" wrap="square" lIns="68575" tIns="34275" rIns="68575" bIns="34275" anchor="t" anchorCtr="0">
              <a:noAutofit/>
            </a:bodyPr>
            <a:lstStyle/>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Панель инструментов</a:t>
              </a:r>
              <a:r>
                <a:rPr lang="ru" sz="1100">
                  <a:solidFill>
                    <a:schemeClr val="dk1"/>
                  </a:solidFill>
                  <a:latin typeface="Montserrat"/>
                  <a:ea typeface="Montserrat"/>
                  <a:cs typeface="Montserrat"/>
                  <a:sym typeface="Montserrat"/>
                </a:rPr>
                <a:t> (запуск приложения или инструментов Android и т.д.)</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Панель навигации</a:t>
              </a:r>
              <a:r>
                <a:rPr lang="ru" sz="1100">
                  <a:solidFill>
                    <a:schemeClr val="dk1"/>
                  </a:solidFill>
                  <a:latin typeface="Montserrat"/>
                  <a:ea typeface="Montserrat"/>
                  <a:cs typeface="Montserrat"/>
                  <a:sym typeface="Montserrat"/>
                </a:rPr>
                <a:t> (компактный вид структуры, видимой в окне проекта )</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Окно редактора</a:t>
              </a:r>
              <a:r>
                <a:rPr lang="ru" sz="1100">
                  <a:solidFill>
                    <a:schemeClr val="dk1"/>
                  </a:solidFill>
                  <a:latin typeface="Montserrat"/>
                  <a:ea typeface="Montserrat"/>
                  <a:cs typeface="Montserrat"/>
                  <a:sym typeface="Montserrat"/>
                </a:rPr>
                <a:t> (создание и изменение кода).</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Панель инструментов </a:t>
              </a:r>
              <a:r>
                <a:rPr lang="ru" sz="1100">
                  <a:solidFill>
                    <a:schemeClr val="dk1"/>
                  </a:solidFill>
                  <a:latin typeface="Montserrat"/>
                  <a:ea typeface="Montserrat"/>
                  <a:cs typeface="Montserrat"/>
                  <a:sym typeface="Montserrat"/>
                </a:rPr>
                <a:t>(содержит кнопки, которые позволяют вам развернуть или свернуть отдельные окна инструментов.)</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Окно инструментов </a:t>
              </a:r>
              <a:r>
                <a:rPr lang="ru" sz="1100">
                  <a:solidFill>
                    <a:schemeClr val="dk1"/>
                  </a:solidFill>
                  <a:latin typeface="Montserrat"/>
                  <a:ea typeface="Montserrat"/>
                  <a:cs typeface="Montserrat"/>
                  <a:sym typeface="Montserrat"/>
                </a:rPr>
                <a:t>предоставляет доступ к конкретным задачам , как управление проектами, поиск, контроль версий и многим другим.</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ru" sz="1100" i="1">
                  <a:solidFill>
                    <a:schemeClr val="dk1"/>
                  </a:solidFill>
                  <a:latin typeface="Montserrat"/>
                  <a:ea typeface="Montserrat"/>
                  <a:cs typeface="Montserrat"/>
                  <a:sym typeface="Montserrat"/>
                </a:rPr>
                <a:t>Строка состояния</a:t>
              </a:r>
              <a:r>
                <a:rPr lang="ru" sz="1100">
                  <a:solidFill>
                    <a:schemeClr val="dk1"/>
                  </a:solidFill>
                  <a:latin typeface="Montserrat"/>
                  <a:ea typeface="Montserrat"/>
                  <a:cs typeface="Montserrat"/>
                  <a:sym typeface="Montserrat"/>
                </a:rPr>
                <a:t> (отображает состояние вашего проекта и сам IDE)</a:t>
              </a:r>
              <a:endParaRPr sz="1100">
                <a:solidFill>
                  <a:schemeClr val="dk1"/>
                </a:solidFill>
                <a:latin typeface="Montserrat"/>
                <a:ea typeface="Montserrat"/>
                <a:cs typeface="Montserrat"/>
                <a:sym typeface="Montserrat"/>
              </a:endParaRPr>
            </a:p>
            <a:p>
              <a:pPr marL="457200" marR="0" lvl="0" indent="0" algn="l" rtl="0">
                <a:spcBef>
                  <a:spcPts val="0"/>
                </a:spcBef>
                <a:spcAft>
                  <a:spcPts val="0"/>
                </a:spcAft>
                <a:buNone/>
              </a:pPr>
              <a:endParaRPr sz="11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328" name="Google Shape;328;p44"/>
            <p:cNvPicPr preferRelativeResize="0"/>
            <p:nvPr/>
          </p:nvPicPr>
          <p:blipFill rotWithShape="1">
            <a:blip r:embed="rId4">
              <a:alphaModFix/>
            </a:blip>
            <a:srcRect/>
            <a:stretch/>
          </p:blipFill>
          <p:spPr>
            <a:xfrm>
              <a:off x="459475" y="680275"/>
              <a:ext cx="271450" cy="319334"/>
            </a:xfrm>
            <a:prstGeom prst="rect">
              <a:avLst/>
            </a:prstGeom>
            <a:noFill/>
            <a:ln>
              <a:noFill/>
            </a:ln>
          </p:spPr>
        </p:pic>
        <p:pic>
          <p:nvPicPr>
            <p:cNvPr id="329" name="Google Shape;329;p44"/>
            <p:cNvPicPr preferRelativeResize="0"/>
            <p:nvPr/>
          </p:nvPicPr>
          <p:blipFill rotWithShape="1">
            <a:blip r:embed="rId5">
              <a:alphaModFix/>
            </a:blip>
            <a:srcRect/>
            <a:stretch/>
          </p:blipFill>
          <p:spPr>
            <a:xfrm>
              <a:off x="484478" y="1115643"/>
              <a:ext cx="221456" cy="242888"/>
            </a:xfrm>
            <a:prstGeom prst="rect">
              <a:avLst/>
            </a:prstGeom>
            <a:noFill/>
            <a:ln>
              <a:noFill/>
            </a:ln>
          </p:spPr>
        </p:pic>
        <p:pic>
          <p:nvPicPr>
            <p:cNvPr id="330" name="Google Shape;330;p44"/>
            <p:cNvPicPr preferRelativeResize="0"/>
            <p:nvPr/>
          </p:nvPicPr>
          <p:blipFill rotWithShape="1">
            <a:blip r:embed="rId6">
              <a:alphaModFix/>
            </a:blip>
            <a:srcRect/>
            <a:stretch/>
          </p:blipFill>
          <p:spPr>
            <a:xfrm>
              <a:off x="480908" y="1474577"/>
              <a:ext cx="228600" cy="285750"/>
            </a:xfrm>
            <a:prstGeom prst="rect">
              <a:avLst/>
            </a:prstGeom>
            <a:noFill/>
            <a:ln>
              <a:noFill/>
            </a:ln>
          </p:spPr>
        </p:pic>
        <p:pic>
          <p:nvPicPr>
            <p:cNvPr id="331" name="Google Shape;331;p44"/>
            <p:cNvPicPr preferRelativeResize="0"/>
            <p:nvPr/>
          </p:nvPicPr>
          <p:blipFill rotWithShape="1">
            <a:blip r:embed="rId7">
              <a:alphaModFix/>
            </a:blip>
            <a:srcRect/>
            <a:stretch/>
          </p:blipFill>
          <p:spPr>
            <a:xfrm>
              <a:off x="459468" y="1837690"/>
              <a:ext cx="271463" cy="250031"/>
            </a:xfrm>
            <a:prstGeom prst="rect">
              <a:avLst/>
            </a:prstGeom>
            <a:noFill/>
            <a:ln>
              <a:noFill/>
            </a:ln>
          </p:spPr>
        </p:pic>
        <p:pic>
          <p:nvPicPr>
            <p:cNvPr id="332" name="Google Shape;332;p44"/>
            <p:cNvPicPr preferRelativeResize="0"/>
            <p:nvPr/>
          </p:nvPicPr>
          <p:blipFill rotWithShape="1">
            <a:blip r:embed="rId8">
              <a:alphaModFix/>
            </a:blip>
            <a:srcRect/>
            <a:stretch/>
          </p:blipFill>
          <p:spPr>
            <a:xfrm>
              <a:off x="466611" y="2439551"/>
              <a:ext cx="257175" cy="271463"/>
            </a:xfrm>
            <a:prstGeom prst="rect">
              <a:avLst/>
            </a:prstGeom>
            <a:noFill/>
            <a:ln>
              <a:noFill/>
            </a:ln>
          </p:spPr>
        </p:pic>
        <p:pic>
          <p:nvPicPr>
            <p:cNvPr id="333" name="Google Shape;333;p44"/>
            <p:cNvPicPr preferRelativeResize="0"/>
            <p:nvPr/>
          </p:nvPicPr>
          <p:blipFill rotWithShape="1">
            <a:blip r:embed="rId9">
              <a:alphaModFix/>
            </a:blip>
            <a:srcRect/>
            <a:stretch/>
          </p:blipFill>
          <p:spPr>
            <a:xfrm>
              <a:off x="488060" y="3213878"/>
              <a:ext cx="214313" cy="264319"/>
            </a:xfrm>
            <a:prstGeom prst="rect">
              <a:avLst/>
            </a:prstGeom>
            <a:noFill/>
            <a:ln>
              <a:noFill/>
            </a:ln>
          </p:spPr>
        </p:pic>
      </p:grpSp>
      <p:pic>
        <p:nvPicPr>
          <p:cNvPr id="334" name="Google Shape;334;p44"/>
          <p:cNvPicPr preferRelativeResize="0"/>
          <p:nvPr/>
        </p:nvPicPr>
        <p:blipFill>
          <a:blip r:embed="rId10">
            <a:alphaModFix/>
          </a:blip>
          <a:stretch>
            <a:fillRect/>
          </a:stretch>
        </p:blipFill>
        <p:spPr>
          <a:xfrm>
            <a:off x="960143" y="3731800"/>
            <a:ext cx="1349006" cy="1350500"/>
          </a:xfrm>
          <a:prstGeom prst="rect">
            <a:avLst/>
          </a:prstGeom>
          <a:noFill/>
          <a:ln>
            <a:noFill/>
          </a:ln>
        </p:spPr>
      </p:pic>
      <p:pic>
        <p:nvPicPr>
          <p:cNvPr id="335" name="Google Shape;335;p44"/>
          <p:cNvPicPr preferRelativeResize="0"/>
          <p:nvPr/>
        </p:nvPicPr>
        <p:blipFill>
          <a:blip r:embed="rId11">
            <a:alphaModFix/>
          </a:blip>
          <a:stretch>
            <a:fillRect/>
          </a:stretch>
        </p:blipFill>
        <p:spPr>
          <a:xfrm>
            <a:off x="2520750" y="3886826"/>
            <a:ext cx="1040449" cy="1040449"/>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endParaRPr sz="1100"/>
          </a:p>
        </p:txBody>
      </p:sp>
      <p:sp>
        <p:nvSpPr>
          <p:cNvPr id="341" name="Google Shape;341;p45"/>
          <p:cNvSpPr txBox="1">
            <a:spLocks noGrp="1"/>
          </p:cNvSpPr>
          <p:nvPr>
            <p:ph type="body" idx="1"/>
          </p:nvPr>
        </p:nvSpPr>
        <p:spPr>
          <a:xfrm>
            <a:off x="628650" y="4091786"/>
            <a:ext cx="7886700" cy="3263504"/>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dk1"/>
              </a:buClr>
              <a:buSzPts val="1900"/>
              <a:buNone/>
            </a:pPr>
            <a:r>
              <a:rPr lang="ru" sz="1900" b="1"/>
              <a:t>Flutter</a:t>
            </a:r>
            <a:r>
              <a:rPr lang="ru" sz="1900"/>
              <a:t> — SDK с открытым исходным кодом для создания мобильных приложений от компании Google. Он используется для разработки приложений под Android и iOS, а также это пока единственный способ разработки приложений под Google Fuchsia.</a:t>
            </a:r>
            <a:endParaRPr sz="1100"/>
          </a:p>
          <a:p>
            <a:pPr marL="0" lvl="0" indent="0" algn="l" rtl="0">
              <a:lnSpc>
                <a:spcPct val="70000"/>
              </a:lnSpc>
              <a:spcBef>
                <a:spcPts val="800"/>
              </a:spcBef>
              <a:spcAft>
                <a:spcPts val="0"/>
              </a:spcAft>
              <a:buClr>
                <a:schemeClr val="dk1"/>
              </a:buClr>
              <a:buSzPts val="1900"/>
              <a:buNone/>
            </a:pPr>
            <a:endParaRPr sz="1900"/>
          </a:p>
          <a:p>
            <a:pPr marL="0" lvl="0" indent="0" algn="l" rtl="0">
              <a:lnSpc>
                <a:spcPct val="70000"/>
              </a:lnSpc>
              <a:spcBef>
                <a:spcPts val="800"/>
              </a:spcBef>
              <a:spcAft>
                <a:spcPts val="0"/>
              </a:spcAft>
              <a:buClr>
                <a:schemeClr val="dk1"/>
              </a:buClr>
              <a:buSzPts val="1900"/>
              <a:buNone/>
            </a:pPr>
            <a:r>
              <a:rPr lang="ru" sz="1900"/>
              <a:t>Приложения Flutter пишутся на языке </a:t>
            </a:r>
            <a:r>
              <a:rPr lang="ru" sz="1900" u="sng">
                <a:solidFill>
                  <a:schemeClr val="hlink"/>
                </a:solidFill>
                <a:hlinkClick r:id="rId3"/>
              </a:rPr>
              <a:t>Dart</a:t>
            </a:r>
            <a:r>
              <a:rPr lang="ru" sz="1900" u="sng" baseline="30000">
                <a:solidFill>
                  <a:schemeClr val="hlink"/>
                </a:solidFill>
                <a:hlinkClick r:id="rId4"/>
              </a:rPr>
              <a:t>[2]</a:t>
            </a:r>
            <a:r>
              <a:rPr lang="ru" sz="1900"/>
              <a:t>.</a:t>
            </a:r>
            <a:endParaRPr sz="1100"/>
          </a:p>
          <a:p>
            <a:pPr marL="0" lvl="0" indent="0" algn="l" rtl="0">
              <a:lnSpc>
                <a:spcPct val="70000"/>
              </a:lnSpc>
              <a:spcBef>
                <a:spcPts val="800"/>
              </a:spcBef>
              <a:spcAft>
                <a:spcPts val="0"/>
              </a:spcAft>
              <a:buClr>
                <a:schemeClr val="dk1"/>
              </a:buClr>
              <a:buSzPts val="1900"/>
              <a:buNone/>
            </a:pPr>
            <a:r>
              <a:rPr lang="ru" sz="1900"/>
              <a:t>В Android, а также под </a:t>
            </a:r>
            <a:r>
              <a:rPr lang="ru" sz="1900" u="sng">
                <a:solidFill>
                  <a:schemeClr val="hlink"/>
                </a:solidFill>
                <a:hlinkClick r:id="rId5"/>
              </a:rPr>
              <a:t>Windows</a:t>
            </a:r>
            <a:r>
              <a:rPr lang="ru" sz="1900"/>
              <a:t>, </a:t>
            </a:r>
            <a:r>
              <a:rPr lang="ru" sz="1900" u="sng">
                <a:solidFill>
                  <a:schemeClr val="hlink"/>
                </a:solidFill>
                <a:hlinkClick r:id="rId6"/>
              </a:rPr>
              <a:t>macOS</a:t>
            </a:r>
            <a:r>
              <a:rPr lang="ru" sz="1900"/>
              <a:t> и </a:t>
            </a:r>
            <a:r>
              <a:rPr lang="ru" sz="1900" u="sng">
                <a:solidFill>
                  <a:schemeClr val="hlink"/>
                </a:solidFill>
                <a:hlinkClick r:id="rId7"/>
              </a:rPr>
              <a:t>Linux</a:t>
            </a:r>
            <a:r>
              <a:rPr lang="ru" sz="1900"/>
              <a:t> </a:t>
            </a:r>
            <a:r>
              <a:rPr lang="ru" sz="1900" i="1"/>
              <a:t>с помощью Flutter Desktop Embedding</a:t>
            </a:r>
            <a:r>
              <a:rPr lang="ru" sz="1900"/>
              <a:t>, Flutter работает в виртуальной машине </a:t>
            </a:r>
            <a:r>
              <a:rPr lang="ru" sz="1900" u="sng">
                <a:solidFill>
                  <a:schemeClr val="hlink"/>
                </a:solidFill>
                <a:hlinkClick r:id="rId3"/>
              </a:rPr>
              <a:t>Dart</a:t>
            </a:r>
            <a:r>
              <a:rPr lang="ru" sz="1900"/>
              <a:t> с </a:t>
            </a:r>
            <a:r>
              <a:rPr lang="ru" sz="1900" u="sng">
                <a:solidFill>
                  <a:schemeClr val="hlink"/>
                </a:solidFill>
                <a:hlinkClick r:id="rId8"/>
              </a:rPr>
              <a:t>JIT-компилятором</a:t>
            </a:r>
            <a:r>
              <a:rPr lang="ru" sz="1900"/>
              <a:t>. Из-за ограничений на динамическое выполнение кода в </a:t>
            </a:r>
            <a:r>
              <a:rPr lang="ru" sz="1900" u="sng">
                <a:solidFill>
                  <a:schemeClr val="hlink"/>
                </a:solidFill>
                <a:hlinkClick r:id="rId9"/>
              </a:rPr>
              <a:t>App Store</a:t>
            </a:r>
            <a:r>
              <a:rPr lang="ru" sz="1900"/>
              <a:t>, под iOS Flutter использует </a:t>
            </a:r>
            <a:r>
              <a:rPr lang="ru" sz="1900" u="sng">
                <a:solidFill>
                  <a:schemeClr val="hlink"/>
                </a:solidFill>
                <a:hlinkClick r:id="rId10"/>
              </a:rPr>
              <a:t>AOT-компиляцию</a:t>
            </a:r>
            <a:r>
              <a:rPr lang="ru" sz="1900" u="sng" baseline="30000">
                <a:solidFill>
                  <a:schemeClr val="hlink"/>
                </a:solidFill>
                <a:hlinkClick r:id="rId11"/>
              </a:rPr>
              <a:t>[3]</a:t>
            </a:r>
            <a:r>
              <a:rPr lang="ru" sz="1900"/>
              <a:t>.</a:t>
            </a:r>
            <a:endParaRPr sz="1100"/>
          </a:p>
          <a:p>
            <a:pPr marL="0" lvl="0" indent="0" algn="l" rtl="0">
              <a:lnSpc>
                <a:spcPct val="70000"/>
              </a:lnSpc>
              <a:spcBef>
                <a:spcPts val="800"/>
              </a:spcBef>
              <a:spcAft>
                <a:spcPts val="0"/>
              </a:spcAft>
              <a:buClr>
                <a:schemeClr val="dk1"/>
              </a:buClr>
              <a:buSzPts val="1900"/>
              <a:buNone/>
            </a:pPr>
            <a:r>
              <a:rPr lang="ru" sz="1900"/>
              <a:t>Одно из главных преимуществ платформы Dart — «горячая перезагрузка», когда изменение исходного кода применяется сразу в работающем приложении без необходимости его перезапуска.</a:t>
            </a:r>
            <a:endParaRPr sz="1100"/>
          </a:p>
          <a:p>
            <a:pPr marL="0" lvl="0" indent="0" algn="l" rtl="0">
              <a:lnSpc>
                <a:spcPct val="70000"/>
              </a:lnSpc>
              <a:spcBef>
                <a:spcPts val="800"/>
              </a:spcBef>
              <a:spcAft>
                <a:spcPts val="0"/>
              </a:spcAft>
              <a:buClr>
                <a:schemeClr val="dk1"/>
              </a:buClr>
              <a:buSzPts val="1900"/>
              <a:buNone/>
            </a:pPr>
            <a:endParaRPr sz="1900"/>
          </a:p>
        </p:txBody>
      </p:sp>
      <p:sp>
        <p:nvSpPr>
          <p:cNvPr id="342" name="Google Shape;342;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21</a:t>
            </a:fld>
            <a:endParaRPr sz="1100"/>
          </a:p>
        </p:txBody>
      </p:sp>
      <p:pic>
        <p:nvPicPr>
          <p:cNvPr id="343" name="Google Shape;343;p45" descr="https://static001.infoq.cn/resource/image/31/3c/31764222d9e25dbd1c2b46342a6be83c.jpg"/>
          <p:cNvPicPr preferRelativeResize="0"/>
          <p:nvPr/>
        </p:nvPicPr>
        <p:blipFill rotWithShape="1">
          <a:blip r:embed="rId12">
            <a:alphaModFix/>
          </a:blip>
          <a:srcRect l="2794" t="21020" r="14015" b="26242"/>
          <a:stretch/>
        </p:blipFill>
        <p:spPr>
          <a:xfrm>
            <a:off x="0" y="0"/>
            <a:ext cx="5181600" cy="1725494"/>
          </a:xfrm>
          <a:prstGeom prst="rect">
            <a:avLst/>
          </a:prstGeom>
          <a:noFill/>
          <a:ln>
            <a:noFill/>
          </a:ln>
        </p:spPr>
      </p:pic>
      <p:sp>
        <p:nvSpPr>
          <p:cNvPr id="344" name="Google Shape;344;p45"/>
          <p:cNvSpPr/>
          <p:nvPr/>
        </p:nvSpPr>
        <p:spPr>
          <a:xfrm>
            <a:off x="3341667" y="1674702"/>
            <a:ext cx="3884717" cy="3924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2100" b="1">
                <a:solidFill>
                  <a:srgbClr val="25A97C"/>
                </a:solidFill>
                <a:latin typeface="Verdana"/>
                <a:ea typeface="Verdana"/>
                <a:cs typeface="Verdana"/>
                <a:sym typeface="Verdana"/>
              </a:rPr>
              <a:t>От идеи до приложения</a:t>
            </a:r>
            <a:endParaRPr sz="2100" b="1" i="0" u="none" strike="noStrike">
              <a:solidFill>
                <a:srgbClr val="25A97C"/>
              </a:solidFill>
              <a:latin typeface="Verdana"/>
              <a:ea typeface="Verdana"/>
              <a:cs typeface="Verdana"/>
              <a:sym typeface="Verdana"/>
            </a:endParaRPr>
          </a:p>
        </p:txBody>
      </p:sp>
      <p:pic>
        <p:nvPicPr>
          <p:cNvPr id="345" name="Google Shape;345;p45" descr="От идеи до приложения"/>
          <p:cNvPicPr preferRelativeResize="0"/>
          <p:nvPr/>
        </p:nvPicPr>
        <p:blipFill rotWithShape="1">
          <a:blip r:embed="rId13">
            <a:alphaModFix/>
          </a:blip>
          <a:srcRect/>
          <a:stretch/>
        </p:blipFill>
        <p:spPr>
          <a:xfrm>
            <a:off x="2266950" y="2166500"/>
            <a:ext cx="5304826" cy="176827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22</a:t>
            </a:fld>
            <a:endParaRPr sz="1100"/>
          </a:p>
        </p:txBody>
      </p:sp>
      <p:pic>
        <p:nvPicPr>
          <p:cNvPr id="351" name="Google Shape;351;p46" descr="https://static001.infoq.cn/resource/image/31/3c/31764222d9e25dbd1c2b46342a6be83c.jpg"/>
          <p:cNvPicPr preferRelativeResize="0"/>
          <p:nvPr/>
        </p:nvPicPr>
        <p:blipFill rotWithShape="1">
          <a:blip r:embed="rId3">
            <a:alphaModFix/>
          </a:blip>
          <a:srcRect l="28485" t="21020" r="14014" b="26242"/>
          <a:stretch/>
        </p:blipFill>
        <p:spPr>
          <a:xfrm>
            <a:off x="0" y="0"/>
            <a:ext cx="2887004" cy="1390939"/>
          </a:xfrm>
          <a:prstGeom prst="rect">
            <a:avLst/>
          </a:prstGeom>
          <a:noFill/>
          <a:ln>
            <a:noFill/>
          </a:ln>
        </p:spPr>
      </p:pic>
      <p:pic>
        <p:nvPicPr>
          <p:cNvPr id="352" name="Google Shape;352;p46" descr="http://bulgar-promo.ru/storage/e53c0ba80d3dedbc0c7b5e679f09f34e.jpg"/>
          <p:cNvPicPr preferRelativeResize="0"/>
          <p:nvPr/>
        </p:nvPicPr>
        <p:blipFill rotWithShape="1">
          <a:blip r:embed="rId4">
            <a:alphaModFix/>
          </a:blip>
          <a:srcRect b="39944"/>
          <a:stretch/>
        </p:blipFill>
        <p:spPr>
          <a:xfrm>
            <a:off x="4450976" y="1854135"/>
            <a:ext cx="4331240" cy="1970519"/>
          </a:xfrm>
          <a:prstGeom prst="rect">
            <a:avLst/>
          </a:prstGeom>
          <a:noFill/>
          <a:ln>
            <a:noFill/>
          </a:ln>
        </p:spPr>
      </p:pic>
      <p:pic>
        <p:nvPicPr>
          <p:cNvPr id="353" name="Google Shape;353;p46" descr="https://ichip.ru/blobimgs/uploads/2019/05/apple-logo.jpg"/>
          <p:cNvPicPr preferRelativeResize="0"/>
          <p:nvPr/>
        </p:nvPicPr>
        <p:blipFill rotWithShape="1">
          <a:blip r:embed="rId5">
            <a:alphaModFix/>
          </a:blip>
          <a:srcRect t="7972" r="6586" b="3962"/>
          <a:stretch/>
        </p:blipFill>
        <p:spPr>
          <a:xfrm>
            <a:off x="3642611" y="409671"/>
            <a:ext cx="1527265" cy="757892"/>
          </a:xfrm>
          <a:prstGeom prst="rect">
            <a:avLst/>
          </a:prstGeom>
          <a:noFill/>
          <a:ln>
            <a:noFill/>
          </a:ln>
        </p:spPr>
      </p:pic>
      <p:pic>
        <p:nvPicPr>
          <p:cNvPr id="354" name="Google Shape;354;p46" descr="https://freezvon.ru/images/android.png"/>
          <p:cNvPicPr preferRelativeResize="0">
            <a:picLocks noGrp="1"/>
          </p:cNvPicPr>
          <p:nvPr>
            <p:ph type="body" idx="1"/>
          </p:nvPr>
        </p:nvPicPr>
        <p:blipFill rotWithShape="1">
          <a:blip r:embed="rId6">
            <a:alphaModFix/>
          </a:blip>
          <a:srcRect t="17277" b="14418"/>
          <a:stretch/>
        </p:blipFill>
        <p:spPr>
          <a:xfrm>
            <a:off x="5461685" y="299857"/>
            <a:ext cx="1653491" cy="903529"/>
          </a:xfrm>
          <a:prstGeom prst="rect">
            <a:avLst/>
          </a:prstGeom>
          <a:noFill/>
          <a:ln>
            <a:noFill/>
          </a:ln>
        </p:spPr>
      </p:pic>
      <p:pic>
        <p:nvPicPr>
          <p:cNvPr id="355" name="Google Shape;355;p46" descr="https://avatars.mds.yandex.net/get-altay/1003687/2a00000161af45712343179b96aecd394c01/XXXL"/>
          <p:cNvPicPr preferRelativeResize="0"/>
          <p:nvPr/>
        </p:nvPicPr>
        <p:blipFill rotWithShape="1">
          <a:blip r:embed="rId7">
            <a:alphaModFix/>
          </a:blip>
          <a:srcRect t="18154" b="12307"/>
          <a:stretch/>
        </p:blipFill>
        <p:spPr>
          <a:xfrm>
            <a:off x="7299308" y="355858"/>
            <a:ext cx="1659548" cy="865519"/>
          </a:xfrm>
          <a:prstGeom prst="rect">
            <a:avLst/>
          </a:prstGeom>
          <a:noFill/>
          <a:ln>
            <a:noFill/>
          </a:ln>
        </p:spPr>
      </p:pic>
      <p:pic>
        <p:nvPicPr>
          <p:cNvPr id="356" name="Google Shape;356;p46" descr="http://bulgar-promo.ru/storage/e53c0ba80d3dedbc0c7b5e679f09f34e.jpg"/>
          <p:cNvPicPr preferRelativeResize="0"/>
          <p:nvPr/>
        </p:nvPicPr>
        <p:blipFill rotWithShape="1">
          <a:blip r:embed="rId4">
            <a:alphaModFix/>
          </a:blip>
          <a:srcRect t="60227"/>
          <a:stretch/>
        </p:blipFill>
        <p:spPr>
          <a:xfrm>
            <a:off x="1122829" y="3308747"/>
            <a:ext cx="5749709" cy="1732359"/>
          </a:xfrm>
          <a:prstGeom prst="rect">
            <a:avLst/>
          </a:prstGeom>
          <a:noFill/>
          <a:ln>
            <a:noFill/>
          </a:ln>
        </p:spPr>
      </p:pic>
      <p:sp>
        <p:nvSpPr>
          <p:cNvPr id="357" name="Google Shape;357;p46"/>
          <p:cNvSpPr txBox="1">
            <a:spLocks noGrp="1"/>
          </p:cNvSpPr>
          <p:nvPr>
            <p:ph type="title"/>
          </p:nvPr>
        </p:nvSpPr>
        <p:spPr>
          <a:xfrm>
            <a:off x="230995" y="205549"/>
            <a:ext cx="7886700" cy="1305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500"/>
              <a:buFont typeface="Calibri"/>
              <a:buNone/>
            </a:pPr>
            <a:r>
              <a:rPr lang="ru" sz="4500" b="1" dirty="0"/>
              <a:t>			  =	</a:t>
            </a:r>
            <a:r>
              <a:rPr lang="en-US" sz="4500" b="1" dirty="0"/>
              <a:t> </a:t>
            </a:r>
            <a:r>
              <a:rPr lang="en-US" sz="4500" b="1" dirty="0" smtClean="0"/>
              <a:t>         </a:t>
            </a:r>
            <a:r>
              <a:rPr lang="ru" sz="4500" b="1" dirty="0" smtClean="0"/>
              <a:t>+</a:t>
            </a:r>
            <a:r>
              <a:rPr lang="ru" sz="4500" b="1" dirty="0"/>
              <a:t>		</a:t>
            </a:r>
            <a:r>
              <a:rPr lang="en-US" sz="4500" b="1" dirty="0" smtClean="0"/>
              <a:t>   </a:t>
            </a:r>
            <a:r>
              <a:rPr lang="ru" sz="4500" b="1" dirty="0" smtClean="0"/>
              <a:t>+</a:t>
            </a:r>
            <a:endParaRPr sz="1100" b="1" dirty="0"/>
          </a:p>
        </p:txBody>
      </p:sp>
      <p:sp>
        <p:nvSpPr>
          <p:cNvPr id="358" name="Google Shape;358;p46"/>
          <p:cNvSpPr txBox="1"/>
          <p:nvPr/>
        </p:nvSpPr>
        <p:spPr>
          <a:xfrm>
            <a:off x="-4646239" y="1135889"/>
            <a:ext cx="7886700" cy="130539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ru" sz="4500" b="1" dirty="0">
                <a:solidFill>
                  <a:schemeClr val="dk1"/>
                </a:solidFill>
                <a:latin typeface="Calibri"/>
                <a:ea typeface="Calibri"/>
                <a:cs typeface="Calibri"/>
                <a:sym typeface="Calibri"/>
              </a:rPr>
              <a:t>			  			     +		</a:t>
            </a:r>
            <a:r>
              <a:rPr lang="en-US" sz="4500" b="1" dirty="0" smtClean="0">
                <a:solidFill>
                  <a:schemeClr val="dk1"/>
                </a:solidFill>
                <a:latin typeface="Calibri"/>
                <a:ea typeface="Calibri"/>
                <a:cs typeface="Calibri"/>
                <a:sym typeface="Calibri"/>
              </a:rPr>
              <a:t>   </a:t>
            </a:r>
            <a:endParaRPr sz="3300" b="1" dirty="0">
              <a:solidFill>
                <a:schemeClr val="dk1"/>
              </a:solidFill>
              <a:latin typeface="Calibri"/>
              <a:ea typeface="Calibri"/>
              <a:cs typeface="Calibri"/>
              <a:sym typeface="Calibri"/>
            </a:endParaRPr>
          </a:p>
        </p:txBody>
      </p:sp>
      <p:pic>
        <p:nvPicPr>
          <p:cNvPr id="359" name="Google Shape;359;p46" descr="https://ashik.pw/wp-content/uploads/2019/09/google-dart-flutter-1080x600.png"/>
          <p:cNvPicPr preferRelativeResize="0"/>
          <p:nvPr/>
        </p:nvPicPr>
        <p:blipFill rotWithShape="1">
          <a:blip r:embed="rId8">
            <a:alphaModFix/>
          </a:blip>
          <a:srcRect b="49110"/>
          <a:stretch/>
        </p:blipFill>
        <p:spPr>
          <a:xfrm>
            <a:off x="-1" y="1737913"/>
            <a:ext cx="3394865" cy="95977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7"/>
          <p:cNvPicPr preferRelativeResize="0">
            <a:picLocks noGrp="1"/>
          </p:cNvPicPr>
          <p:nvPr>
            <p:ph type="body" idx="1"/>
          </p:nvPr>
        </p:nvPicPr>
        <p:blipFill rotWithShape="1">
          <a:blip r:embed="rId3">
            <a:alphaModFix/>
          </a:blip>
          <a:srcRect/>
          <a:stretch/>
        </p:blipFill>
        <p:spPr>
          <a:xfrm>
            <a:off x="1880800" y="1047864"/>
            <a:ext cx="5605850" cy="4095636"/>
          </a:xfrm>
          <a:prstGeom prst="rect">
            <a:avLst/>
          </a:prstGeom>
          <a:noFill/>
          <a:ln>
            <a:noFill/>
          </a:ln>
        </p:spPr>
      </p:pic>
      <p:sp>
        <p:nvSpPr>
          <p:cNvPr id="365" name="Google Shape;365;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23</a:t>
            </a:fld>
            <a:endParaRPr sz="1100"/>
          </a:p>
        </p:txBody>
      </p:sp>
      <p:pic>
        <p:nvPicPr>
          <p:cNvPr id="366" name="Google Shape;366;p47"/>
          <p:cNvPicPr preferRelativeResize="0"/>
          <p:nvPr/>
        </p:nvPicPr>
        <p:blipFill rotWithShape="1">
          <a:blip r:embed="rId4">
            <a:alphaModFix/>
          </a:blip>
          <a:srcRect/>
          <a:stretch/>
        </p:blipFill>
        <p:spPr>
          <a:xfrm>
            <a:off x="378527" y="0"/>
            <a:ext cx="3465541" cy="10953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48"/>
          <p:cNvPicPr preferRelativeResize="0"/>
          <p:nvPr/>
        </p:nvPicPr>
        <p:blipFill rotWithShape="1">
          <a:blip r:embed="rId3">
            <a:alphaModFix/>
          </a:blip>
          <a:srcRect/>
          <a:stretch/>
        </p:blipFill>
        <p:spPr>
          <a:xfrm>
            <a:off x="0" y="0"/>
            <a:ext cx="3465541" cy="1095375"/>
          </a:xfrm>
          <a:prstGeom prst="rect">
            <a:avLst/>
          </a:prstGeom>
          <a:noFill/>
          <a:ln>
            <a:noFill/>
          </a:ln>
        </p:spPr>
      </p:pic>
      <p:sp>
        <p:nvSpPr>
          <p:cNvPr id="373" name="Google Shape;373;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24</a:t>
            </a:fld>
            <a:endParaRPr sz="1100"/>
          </a:p>
        </p:txBody>
      </p:sp>
      <p:sp>
        <p:nvSpPr>
          <p:cNvPr id="374" name="Google Shape;374;p48"/>
          <p:cNvSpPr txBox="1"/>
          <p:nvPr/>
        </p:nvSpPr>
        <p:spPr>
          <a:xfrm>
            <a:off x="378527" y="1055903"/>
            <a:ext cx="782329"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Numbers</a:t>
            </a:r>
            <a:endParaRPr sz="1100"/>
          </a:p>
        </p:txBody>
      </p:sp>
      <p:sp>
        <p:nvSpPr>
          <p:cNvPr id="375" name="Google Shape;375;p48"/>
          <p:cNvSpPr txBox="1"/>
          <p:nvPr/>
        </p:nvSpPr>
        <p:spPr>
          <a:xfrm>
            <a:off x="377336" y="1765521"/>
            <a:ext cx="61579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Strings</a:t>
            </a:r>
            <a:endParaRPr sz="1100"/>
          </a:p>
        </p:txBody>
      </p:sp>
      <p:sp>
        <p:nvSpPr>
          <p:cNvPr id="376" name="Google Shape;376;p48"/>
          <p:cNvSpPr txBox="1"/>
          <p:nvPr/>
        </p:nvSpPr>
        <p:spPr>
          <a:xfrm>
            <a:off x="377336" y="2480125"/>
            <a:ext cx="782907"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Booleans</a:t>
            </a:r>
            <a:endParaRPr sz="1100"/>
          </a:p>
        </p:txBody>
      </p:sp>
      <p:pic>
        <p:nvPicPr>
          <p:cNvPr id="377" name="Google Shape;377;p48"/>
          <p:cNvPicPr preferRelativeResize="0"/>
          <p:nvPr/>
        </p:nvPicPr>
        <p:blipFill rotWithShape="1">
          <a:blip r:embed="rId4">
            <a:alphaModFix/>
          </a:blip>
          <a:srcRect/>
          <a:stretch/>
        </p:blipFill>
        <p:spPr>
          <a:xfrm>
            <a:off x="388052" y="1321408"/>
            <a:ext cx="1695450" cy="400050"/>
          </a:xfrm>
          <a:prstGeom prst="rect">
            <a:avLst/>
          </a:prstGeom>
          <a:noFill/>
          <a:ln>
            <a:noFill/>
          </a:ln>
        </p:spPr>
      </p:pic>
      <p:pic>
        <p:nvPicPr>
          <p:cNvPr id="378" name="Google Shape;378;p48"/>
          <p:cNvPicPr preferRelativeResize="0"/>
          <p:nvPr/>
        </p:nvPicPr>
        <p:blipFill rotWithShape="1">
          <a:blip r:embed="rId5">
            <a:alphaModFix/>
          </a:blip>
          <a:srcRect/>
          <a:stretch/>
        </p:blipFill>
        <p:spPr>
          <a:xfrm>
            <a:off x="388052" y="2019352"/>
            <a:ext cx="2200275" cy="428625"/>
          </a:xfrm>
          <a:prstGeom prst="rect">
            <a:avLst/>
          </a:prstGeom>
          <a:noFill/>
          <a:ln>
            <a:noFill/>
          </a:ln>
        </p:spPr>
      </p:pic>
      <p:pic>
        <p:nvPicPr>
          <p:cNvPr id="379" name="Google Shape;379;p48"/>
          <p:cNvPicPr preferRelativeResize="0"/>
          <p:nvPr/>
        </p:nvPicPr>
        <p:blipFill rotWithShape="1">
          <a:blip r:embed="rId6">
            <a:alphaModFix/>
          </a:blip>
          <a:srcRect/>
          <a:stretch/>
        </p:blipFill>
        <p:spPr>
          <a:xfrm>
            <a:off x="378527" y="2718427"/>
            <a:ext cx="1476375" cy="400050"/>
          </a:xfrm>
          <a:prstGeom prst="rect">
            <a:avLst/>
          </a:prstGeom>
          <a:noFill/>
          <a:ln>
            <a:noFill/>
          </a:ln>
        </p:spPr>
      </p:pic>
      <p:sp>
        <p:nvSpPr>
          <p:cNvPr id="380" name="Google Shape;380;p48"/>
          <p:cNvSpPr txBox="1"/>
          <p:nvPr/>
        </p:nvSpPr>
        <p:spPr>
          <a:xfrm>
            <a:off x="376770" y="3134830"/>
            <a:ext cx="44194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Lists</a:t>
            </a:r>
            <a:endParaRPr sz="1100"/>
          </a:p>
        </p:txBody>
      </p:sp>
      <p:pic>
        <p:nvPicPr>
          <p:cNvPr id="381" name="Google Shape;381;p48"/>
          <p:cNvPicPr preferRelativeResize="0"/>
          <p:nvPr/>
        </p:nvPicPr>
        <p:blipFill rotWithShape="1">
          <a:blip r:embed="rId7">
            <a:alphaModFix/>
          </a:blip>
          <a:srcRect/>
          <a:stretch/>
        </p:blipFill>
        <p:spPr>
          <a:xfrm>
            <a:off x="388052" y="3414403"/>
            <a:ext cx="2333625" cy="419100"/>
          </a:xfrm>
          <a:prstGeom prst="rect">
            <a:avLst/>
          </a:prstGeom>
          <a:noFill/>
          <a:ln>
            <a:noFill/>
          </a:ln>
        </p:spPr>
      </p:pic>
      <p:sp>
        <p:nvSpPr>
          <p:cNvPr id="382" name="Google Shape;382;p48"/>
          <p:cNvSpPr txBox="1"/>
          <p:nvPr/>
        </p:nvSpPr>
        <p:spPr>
          <a:xfrm>
            <a:off x="376770" y="3868399"/>
            <a:ext cx="42853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Sets</a:t>
            </a:r>
            <a:endParaRPr sz="1100"/>
          </a:p>
        </p:txBody>
      </p:sp>
      <p:pic>
        <p:nvPicPr>
          <p:cNvPr id="383" name="Google Shape;383;p48"/>
          <p:cNvPicPr preferRelativeResize="0"/>
          <p:nvPr/>
        </p:nvPicPr>
        <p:blipFill rotWithShape="1">
          <a:blip r:embed="rId8">
            <a:alphaModFix/>
          </a:blip>
          <a:srcRect/>
          <a:stretch/>
        </p:blipFill>
        <p:spPr>
          <a:xfrm>
            <a:off x="388052" y="4146044"/>
            <a:ext cx="2476500" cy="409575"/>
          </a:xfrm>
          <a:prstGeom prst="rect">
            <a:avLst/>
          </a:prstGeom>
          <a:noFill/>
          <a:ln>
            <a:noFill/>
          </a:ln>
        </p:spPr>
      </p:pic>
      <p:sp>
        <p:nvSpPr>
          <p:cNvPr id="384" name="Google Shape;384;p48"/>
          <p:cNvSpPr txBox="1"/>
          <p:nvPr/>
        </p:nvSpPr>
        <p:spPr>
          <a:xfrm>
            <a:off x="4929102" y="1100342"/>
            <a:ext cx="52716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Maps</a:t>
            </a:r>
            <a:endParaRPr sz="1100"/>
          </a:p>
        </p:txBody>
      </p:sp>
      <p:pic>
        <p:nvPicPr>
          <p:cNvPr id="385" name="Google Shape;385;p48"/>
          <p:cNvPicPr preferRelativeResize="0"/>
          <p:nvPr/>
        </p:nvPicPr>
        <p:blipFill rotWithShape="1">
          <a:blip r:embed="rId9">
            <a:alphaModFix/>
          </a:blip>
          <a:srcRect/>
          <a:stretch/>
        </p:blipFill>
        <p:spPr>
          <a:xfrm>
            <a:off x="4929102" y="1377341"/>
            <a:ext cx="2295525" cy="2552700"/>
          </a:xfrm>
          <a:prstGeom prst="rect">
            <a:avLst/>
          </a:prstGeom>
          <a:noFill/>
          <a:ln>
            <a:noFill/>
          </a:ln>
        </p:spPr>
      </p:pic>
      <p:sp>
        <p:nvSpPr>
          <p:cNvPr id="386" name="Google Shape;386;p48"/>
          <p:cNvSpPr txBox="1"/>
          <p:nvPr/>
        </p:nvSpPr>
        <p:spPr>
          <a:xfrm>
            <a:off x="4915685" y="3936806"/>
            <a:ext cx="721592"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Symbols</a:t>
            </a:r>
            <a:endParaRPr sz="1100"/>
          </a:p>
        </p:txBody>
      </p:sp>
      <p:pic>
        <p:nvPicPr>
          <p:cNvPr id="387" name="Google Shape;387;p48"/>
          <p:cNvPicPr preferRelativeResize="0"/>
          <p:nvPr/>
        </p:nvPicPr>
        <p:blipFill rotWithShape="1">
          <a:blip r:embed="rId10">
            <a:alphaModFix/>
          </a:blip>
          <a:srcRect/>
          <a:stretch/>
        </p:blipFill>
        <p:spPr>
          <a:xfrm>
            <a:off x="4983593" y="4239188"/>
            <a:ext cx="1438275" cy="133350"/>
          </a:xfrm>
          <a:prstGeom prst="rect">
            <a:avLst/>
          </a:prstGeom>
          <a:noFill/>
          <a:ln>
            <a:noFill/>
          </a:ln>
        </p:spPr>
      </p:pic>
      <p:sp>
        <p:nvSpPr>
          <p:cNvPr id="388" name="Google Shape;388;p48"/>
          <p:cNvSpPr txBox="1"/>
          <p:nvPr/>
        </p:nvSpPr>
        <p:spPr>
          <a:xfrm>
            <a:off x="3419106" y="258289"/>
            <a:ext cx="4814888" cy="64193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200"/>
              <a:buFont typeface="Calibri"/>
              <a:buNone/>
            </a:pPr>
            <a:r>
              <a:rPr lang="ru" sz="3200">
                <a:solidFill>
                  <a:schemeClr val="dk1"/>
                </a:solidFill>
                <a:latin typeface="Calibri"/>
                <a:ea typeface="Calibri"/>
                <a:cs typeface="Calibri"/>
                <a:sym typeface="Calibri"/>
              </a:rPr>
              <a:t>Встроенные типы данных</a:t>
            </a:r>
            <a:endParaRPr sz="11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49"/>
          <p:cNvPicPr preferRelativeResize="0"/>
          <p:nvPr/>
        </p:nvPicPr>
        <p:blipFill rotWithShape="1">
          <a:blip r:embed="rId3">
            <a:alphaModFix/>
          </a:blip>
          <a:srcRect/>
          <a:stretch/>
        </p:blipFill>
        <p:spPr>
          <a:xfrm>
            <a:off x="0" y="0"/>
            <a:ext cx="3465541" cy="1095375"/>
          </a:xfrm>
          <a:prstGeom prst="rect">
            <a:avLst/>
          </a:prstGeom>
          <a:noFill/>
          <a:ln>
            <a:noFill/>
          </a:ln>
        </p:spPr>
      </p:pic>
      <p:sp>
        <p:nvSpPr>
          <p:cNvPr id="395" name="Google Shape;395;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25</a:t>
            </a:fld>
            <a:endParaRPr sz="1100"/>
          </a:p>
        </p:txBody>
      </p:sp>
      <p:sp>
        <p:nvSpPr>
          <p:cNvPr id="396" name="Google Shape;396;p49"/>
          <p:cNvSpPr txBox="1"/>
          <p:nvPr/>
        </p:nvSpPr>
        <p:spPr>
          <a:xfrm>
            <a:off x="378523" y="1055900"/>
            <a:ext cx="618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var</a:t>
            </a:r>
            <a:endParaRPr sz="1100"/>
          </a:p>
        </p:txBody>
      </p:sp>
      <p:sp>
        <p:nvSpPr>
          <p:cNvPr id="397" name="Google Shape;397;p49"/>
          <p:cNvSpPr txBox="1"/>
          <p:nvPr/>
        </p:nvSpPr>
        <p:spPr>
          <a:xfrm>
            <a:off x="3419106" y="258289"/>
            <a:ext cx="4814888" cy="64193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200"/>
              <a:buFont typeface="Calibri"/>
              <a:buNone/>
            </a:pPr>
            <a:r>
              <a:rPr lang="ru" sz="3200">
                <a:solidFill>
                  <a:schemeClr val="dk1"/>
                </a:solidFill>
                <a:latin typeface="Calibri"/>
                <a:ea typeface="Calibri"/>
                <a:cs typeface="Calibri"/>
                <a:sym typeface="Calibri"/>
              </a:rPr>
              <a:t>Переменные и константы</a:t>
            </a:r>
            <a:endParaRPr sz="1100"/>
          </a:p>
        </p:txBody>
      </p:sp>
      <p:pic>
        <p:nvPicPr>
          <p:cNvPr id="398" name="Google Shape;398;p49"/>
          <p:cNvPicPr preferRelativeResize="0"/>
          <p:nvPr/>
        </p:nvPicPr>
        <p:blipFill rotWithShape="1">
          <a:blip r:embed="rId4">
            <a:alphaModFix/>
          </a:blip>
          <a:srcRect/>
          <a:stretch/>
        </p:blipFill>
        <p:spPr>
          <a:xfrm>
            <a:off x="378527" y="1332901"/>
            <a:ext cx="3686175" cy="952500"/>
          </a:xfrm>
          <a:prstGeom prst="rect">
            <a:avLst/>
          </a:prstGeom>
          <a:noFill/>
          <a:ln>
            <a:noFill/>
          </a:ln>
        </p:spPr>
      </p:pic>
      <p:sp>
        <p:nvSpPr>
          <p:cNvPr id="399" name="Google Shape;399;p49"/>
          <p:cNvSpPr txBox="1"/>
          <p:nvPr/>
        </p:nvSpPr>
        <p:spPr>
          <a:xfrm>
            <a:off x="378524" y="2524550"/>
            <a:ext cx="9576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dynamic</a:t>
            </a:r>
            <a:endParaRPr sz="1100"/>
          </a:p>
        </p:txBody>
      </p:sp>
      <p:pic>
        <p:nvPicPr>
          <p:cNvPr id="400" name="Google Shape;400;p49"/>
          <p:cNvPicPr preferRelativeResize="0"/>
          <p:nvPr/>
        </p:nvPicPr>
        <p:blipFill rotWithShape="1">
          <a:blip r:embed="rId5">
            <a:alphaModFix/>
          </a:blip>
          <a:srcRect/>
          <a:stretch/>
        </p:blipFill>
        <p:spPr>
          <a:xfrm>
            <a:off x="378527" y="2801537"/>
            <a:ext cx="5915025" cy="1485900"/>
          </a:xfrm>
          <a:prstGeom prst="rect">
            <a:avLst/>
          </a:prstGeom>
          <a:noFill/>
          <a:ln>
            <a:noFill/>
          </a:ln>
        </p:spPr>
      </p:pic>
      <p:sp>
        <p:nvSpPr>
          <p:cNvPr id="401" name="Google Shape;401;p49"/>
          <p:cNvSpPr txBox="1"/>
          <p:nvPr/>
        </p:nvSpPr>
        <p:spPr>
          <a:xfrm>
            <a:off x="4594303" y="1095375"/>
            <a:ext cx="10251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const</a:t>
            </a:r>
            <a:endParaRPr sz="1100"/>
          </a:p>
        </p:txBody>
      </p:sp>
      <p:pic>
        <p:nvPicPr>
          <p:cNvPr id="402" name="Google Shape;402;p49"/>
          <p:cNvPicPr preferRelativeResize="0"/>
          <p:nvPr/>
        </p:nvPicPr>
        <p:blipFill rotWithShape="1">
          <a:blip r:embed="rId6">
            <a:alphaModFix/>
          </a:blip>
          <a:srcRect/>
          <a:stretch/>
        </p:blipFill>
        <p:spPr>
          <a:xfrm>
            <a:off x="4594297" y="1366414"/>
            <a:ext cx="1428750" cy="9620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50"/>
          <p:cNvPicPr preferRelativeResize="0"/>
          <p:nvPr/>
        </p:nvPicPr>
        <p:blipFill rotWithShape="1">
          <a:blip r:embed="rId3">
            <a:alphaModFix/>
          </a:blip>
          <a:srcRect/>
          <a:stretch/>
        </p:blipFill>
        <p:spPr>
          <a:xfrm>
            <a:off x="0" y="0"/>
            <a:ext cx="3465541" cy="1095375"/>
          </a:xfrm>
          <a:prstGeom prst="rect">
            <a:avLst/>
          </a:prstGeom>
          <a:noFill/>
          <a:ln>
            <a:noFill/>
          </a:ln>
        </p:spPr>
      </p:pic>
      <p:sp>
        <p:nvSpPr>
          <p:cNvPr id="409" name="Google Shape;409;p5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26</a:t>
            </a:fld>
            <a:endParaRPr sz="1100"/>
          </a:p>
        </p:txBody>
      </p:sp>
      <p:sp>
        <p:nvSpPr>
          <p:cNvPr id="410" name="Google Shape;410;p50"/>
          <p:cNvSpPr txBox="1"/>
          <p:nvPr/>
        </p:nvSpPr>
        <p:spPr>
          <a:xfrm>
            <a:off x="378525" y="1055900"/>
            <a:ext cx="99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@Overri</a:t>
            </a:r>
            <a:r>
              <a:rPr lang="ru">
                <a:solidFill>
                  <a:schemeClr val="dk1"/>
                </a:solidFill>
                <a:latin typeface="Calibri"/>
                <a:ea typeface="Calibri"/>
                <a:cs typeface="Calibri"/>
                <a:sym typeface="Calibri"/>
              </a:rPr>
              <a:t>d</a:t>
            </a:r>
            <a:r>
              <a:rPr lang="ru" sz="1400">
                <a:solidFill>
                  <a:schemeClr val="dk1"/>
                </a:solidFill>
                <a:latin typeface="Calibri"/>
                <a:ea typeface="Calibri"/>
                <a:cs typeface="Calibri"/>
                <a:sym typeface="Calibri"/>
              </a:rPr>
              <a:t>e</a:t>
            </a:r>
            <a:endParaRPr sz="1100"/>
          </a:p>
        </p:txBody>
      </p:sp>
      <p:sp>
        <p:nvSpPr>
          <p:cNvPr id="411" name="Google Shape;411;p50"/>
          <p:cNvSpPr txBox="1"/>
          <p:nvPr/>
        </p:nvSpPr>
        <p:spPr>
          <a:xfrm>
            <a:off x="3419106" y="258289"/>
            <a:ext cx="4814888" cy="64193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200"/>
              <a:buFont typeface="Calibri"/>
              <a:buNone/>
            </a:pPr>
            <a:r>
              <a:rPr lang="ru" sz="3200">
                <a:solidFill>
                  <a:schemeClr val="dk1"/>
                </a:solidFill>
                <a:latin typeface="Calibri"/>
                <a:ea typeface="Calibri"/>
                <a:cs typeface="Calibri"/>
                <a:sym typeface="Calibri"/>
              </a:rPr>
              <a:t>Полиморфизм</a:t>
            </a:r>
            <a:endParaRPr sz="1100"/>
          </a:p>
        </p:txBody>
      </p:sp>
      <p:pic>
        <p:nvPicPr>
          <p:cNvPr id="412" name="Google Shape;412;p50"/>
          <p:cNvPicPr preferRelativeResize="0"/>
          <p:nvPr/>
        </p:nvPicPr>
        <p:blipFill rotWithShape="1">
          <a:blip r:embed="rId4">
            <a:alphaModFix/>
          </a:blip>
          <a:srcRect/>
          <a:stretch/>
        </p:blipFill>
        <p:spPr>
          <a:xfrm>
            <a:off x="378527" y="1332901"/>
            <a:ext cx="3838575" cy="3790950"/>
          </a:xfrm>
          <a:prstGeom prst="rect">
            <a:avLst/>
          </a:prstGeom>
          <a:noFill/>
          <a:ln>
            <a:noFill/>
          </a:ln>
        </p:spPr>
      </p:pic>
      <p:sp>
        <p:nvSpPr>
          <p:cNvPr id="413" name="Google Shape;413;p50"/>
          <p:cNvSpPr txBox="1"/>
          <p:nvPr/>
        </p:nvSpPr>
        <p:spPr>
          <a:xfrm>
            <a:off x="4280930" y="1055903"/>
            <a:ext cx="4484542"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1">
                <a:solidFill>
                  <a:schemeClr val="dk1"/>
                </a:solidFill>
                <a:latin typeface="Calibri"/>
                <a:ea typeface="Calibri"/>
                <a:cs typeface="Calibri"/>
                <a:sym typeface="Calibri"/>
              </a:rPr>
              <a:t>Объект</a:t>
            </a:r>
            <a:r>
              <a:rPr lang="ru" sz="1400">
                <a:solidFill>
                  <a:schemeClr val="dk1"/>
                </a:solidFill>
                <a:latin typeface="Calibri"/>
                <a:ea typeface="Calibri"/>
                <a:cs typeface="Calibri"/>
                <a:sym typeface="Calibri"/>
              </a:rPr>
              <a:t> представляет </a:t>
            </a:r>
            <a:r>
              <a:rPr lang="ru" sz="1400" b="1">
                <a:solidFill>
                  <a:schemeClr val="dk1"/>
                </a:solidFill>
                <a:latin typeface="Calibri"/>
                <a:ea typeface="Calibri"/>
                <a:cs typeface="Calibri"/>
                <a:sym typeface="Calibri"/>
              </a:rPr>
              <a:t>экземпляр</a:t>
            </a:r>
            <a:r>
              <a:rPr lang="ru" sz="1400">
                <a:solidFill>
                  <a:schemeClr val="dk1"/>
                </a:solidFill>
                <a:latin typeface="Calibri"/>
                <a:ea typeface="Calibri"/>
                <a:cs typeface="Calibri"/>
                <a:sym typeface="Calibri"/>
              </a:rPr>
              <a:t> некоторого класса, а </a:t>
            </a:r>
            <a:r>
              <a:rPr lang="ru" sz="1400" b="1">
                <a:solidFill>
                  <a:schemeClr val="dk1"/>
                </a:solidFill>
                <a:latin typeface="Calibri"/>
                <a:ea typeface="Calibri"/>
                <a:cs typeface="Calibri"/>
                <a:sym typeface="Calibri"/>
              </a:rPr>
              <a:t>класс</a:t>
            </a:r>
            <a:r>
              <a:rPr lang="ru" sz="1400">
                <a:solidFill>
                  <a:schemeClr val="dk1"/>
                </a:solidFill>
                <a:latin typeface="Calibri"/>
                <a:ea typeface="Calibri"/>
                <a:cs typeface="Calibri"/>
                <a:sym typeface="Calibri"/>
              </a:rPr>
              <a:t> является шаблоном или описанием объекта. </a:t>
            </a:r>
            <a:endParaRPr sz="1400">
              <a:solidFill>
                <a:schemeClr val="dk1"/>
              </a:solidFill>
              <a:latin typeface="Calibri"/>
              <a:ea typeface="Calibri"/>
              <a:cs typeface="Calibri"/>
              <a:sym typeface="Calibri"/>
            </a:endParaRPr>
          </a:p>
        </p:txBody>
      </p:sp>
      <p:sp>
        <p:nvSpPr>
          <p:cNvPr id="414" name="Google Shape;414;p50"/>
          <p:cNvSpPr txBox="1"/>
          <p:nvPr/>
        </p:nvSpPr>
        <p:spPr>
          <a:xfrm>
            <a:off x="4280930" y="1696335"/>
            <a:ext cx="4484542" cy="90024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Производные классы могут определять свои поля и методы, но также могут переопределять, изменять поведение методов базового класса. Для этого применяется аннотация </a:t>
            </a:r>
            <a:r>
              <a:rPr lang="ru" sz="1400" b="1">
                <a:solidFill>
                  <a:schemeClr val="dk1"/>
                </a:solidFill>
                <a:latin typeface="Calibri"/>
                <a:ea typeface="Calibri"/>
                <a:cs typeface="Calibri"/>
                <a:sym typeface="Calibri"/>
              </a:rPr>
              <a:t>@override.</a:t>
            </a: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51"/>
          <p:cNvPicPr preferRelativeResize="0">
            <a:picLocks noGrp="1"/>
          </p:cNvPicPr>
          <p:nvPr>
            <p:ph type="body" idx="1"/>
          </p:nvPr>
        </p:nvPicPr>
        <p:blipFill rotWithShape="1">
          <a:blip r:embed="rId3">
            <a:alphaModFix/>
          </a:blip>
          <a:srcRect/>
          <a:stretch/>
        </p:blipFill>
        <p:spPr>
          <a:xfrm>
            <a:off x="1880800" y="1047864"/>
            <a:ext cx="5605850" cy="4095636"/>
          </a:xfrm>
          <a:prstGeom prst="rect">
            <a:avLst/>
          </a:prstGeom>
          <a:noFill/>
          <a:ln>
            <a:noFill/>
          </a:ln>
        </p:spPr>
      </p:pic>
      <p:sp>
        <p:nvSpPr>
          <p:cNvPr id="420" name="Google Shape;420;p5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27</a:t>
            </a:fld>
            <a:endParaRPr sz="1100"/>
          </a:p>
        </p:txBody>
      </p:sp>
      <p:pic>
        <p:nvPicPr>
          <p:cNvPr id="421" name="Google Shape;421;p51"/>
          <p:cNvPicPr preferRelativeResize="0"/>
          <p:nvPr/>
        </p:nvPicPr>
        <p:blipFill rotWithShape="1">
          <a:blip r:embed="rId4">
            <a:alphaModFix/>
          </a:blip>
          <a:srcRect/>
          <a:stretch/>
        </p:blipFill>
        <p:spPr>
          <a:xfrm>
            <a:off x="378527" y="0"/>
            <a:ext cx="3465541" cy="109537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endParaRPr sz="1100"/>
          </a:p>
        </p:txBody>
      </p:sp>
      <p:sp>
        <p:nvSpPr>
          <p:cNvPr id="427" name="Google Shape;427;p5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28</a:t>
            </a:fld>
            <a:endParaRPr sz="1100"/>
          </a:p>
        </p:txBody>
      </p:sp>
      <p:pic>
        <p:nvPicPr>
          <p:cNvPr id="428" name="Google Shape;428;p52"/>
          <p:cNvPicPr preferRelativeResize="0"/>
          <p:nvPr/>
        </p:nvPicPr>
        <p:blipFill rotWithShape="1">
          <a:blip r:embed="rId3">
            <a:alphaModFix/>
          </a:blip>
          <a:srcRect/>
          <a:stretch/>
        </p:blipFill>
        <p:spPr>
          <a:xfrm>
            <a:off x="628650" y="36377"/>
            <a:ext cx="7240216" cy="5004729"/>
          </a:xfrm>
          <a:prstGeom prst="rect">
            <a:avLst/>
          </a:prstGeom>
          <a:noFill/>
          <a:ln>
            <a:noFill/>
          </a:ln>
        </p:spPr>
      </p:pic>
      <p:sp>
        <p:nvSpPr>
          <p:cNvPr id="429" name="Google Shape;429;p52"/>
          <p:cNvSpPr txBox="1">
            <a:spLocks noGrp="1"/>
          </p:cNvSpPr>
          <p:nvPr>
            <p:ph type="body" idx="1"/>
          </p:nvPr>
        </p:nvSpPr>
        <p:spPr>
          <a:xfrm>
            <a:off x="3914263" y="3279667"/>
            <a:ext cx="8555691" cy="3511063"/>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4500"/>
              <a:buNone/>
            </a:pPr>
            <a:r>
              <a:rPr lang="ru" sz="4500" u="sng" dirty="0">
                <a:solidFill>
                  <a:schemeClr val="hlink"/>
                </a:solidFill>
                <a:hlinkClick r:id="rId4"/>
              </a:rPr>
              <a:t>https://flutter.dev/</a:t>
            </a:r>
            <a:endParaRPr sz="4500" dirty="0"/>
          </a:p>
          <a:p>
            <a:pPr marL="177800" lvl="0" indent="0" algn="l" rtl="0">
              <a:lnSpc>
                <a:spcPct val="90000"/>
              </a:lnSpc>
              <a:spcBef>
                <a:spcPts val="800"/>
              </a:spcBef>
              <a:spcAft>
                <a:spcPts val="0"/>
              </a:spcAft>
              <a:buClr>
                <a:schemeClr val="dk1"/>
              </a:buClr>
              <a:buSzPts val="4500"/>
              <a:buNone/>
            </a:pPr>
            <a:endParaRPr sz="45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title"/>
          </p:nvPr>
        </p:nvSpPr>
        <p:spPr>
          <a:xfrm>
            <a:off x="3190142" y="-17136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100"/>
              <a:buFont typeface="Calibri"/>
              <a:buNone/>
            </a:pPr>
            <a:r>
              <a:rPr lang="ru" sz="4100" b="1"/>
              <a:t>Android приложение</a:t>
            </a:r>
            <a:endParaRPr sz="1100"/>
          </a:p>
        </p:txBody>
      </p:sp>
      <p:sp>
        <p:nvSpPr>
          <p:cNvPr id="435" name="Google Shape;435;p53"/>
          <p:cNvSpPr txBox="1">
            <a:spLocks noGrp="1"/>
          </p:cNvSpPr>
          <p:nvPr>
            <p:ph type="body" idx="1"/>
          </p:nvPr>
        </p:nvSpPr>
        <p:spPr>
          <a:xfrm>
            <a:off x="628649" y="1924051"/>
            <a:ext cx="8372476" cy="3410682"/>
          </a:xfrm>
          <a:prstGeom prst="rect">
            <a:avLst/>
          </a:prstGeom>
          <a:noFill/>
          <a:ln>
            <a:noFill/>
          </a:ln>
        </p:spPr>
        <p:txBody>
          <a:bodyPr spcFirstLastPara="1" wrap="square" lIns="68575" tIns="34275" rIns="68575" bIns="34275" anchor="t" anchorCtr="0">
            <a:noAutofit/>
          </a:bodyPr>
          <a:lstStyle/>
          <a:p>
            <a:pPr marL="0" lvl="0" indent="0" algn="ctr" rtl="0">
              <a:lnSpc>
                <a:spcPct val="70000"/>
              </a:lnSpc>
              <a:spcBef>
                <a:spcPts val="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ctr" rtl="0">
              <a:lnSpc>
                <a:spcPct val="70000"/>
              </a:lnSpc>
              <a:spcBef>
                <a:spcPts val="800"/>
              </a:spcBef>
              <a:spcAft>
                <a:spcPts val="0"/>
              </a:spcAft>
              <a:buClr>
                <a:schemeClr val="dk1"/>
              </a:buClr>
              <a:buSzPts val="1900"/>
              <a:buNone/>
            </a:pPr>
            <a:endParaRPr sz="1900" dirty="0"/>
          </a:p>
          <a:p>
            <a:pPr marL="0" lvl="0" indent="0" algn="l" rtl="0">
              <a:lnSpc>
                <a:spcPct val="110000"/>
              </a:lnSpc>
              <a:spcBef>
                <a:spcPts val="800"/>
              </a:spcBef>
              <a:spcAft>
                <a:spcPts val="0"/>
              </a:spcAft>
              <a:buClr>
                <a:schemeClr val="dk1"/>
              </a:buClr>
              <a:buSzPts val="2700"/>
              <a:buNone/>
            </a:pPr>
            <a:r>
              <a:rPr lang="ru" sz="2700" dirty="0"/>
              <a:t>                                       </a:t>
            </a:r>
            <a:r>
              <a:rPr lang="ru" sz="3300" u="sng" dirty="0">
                <a:solidFill>
                  <a:schemeClr val="hlink"/>
                </a:solidFill>
                <a:hlinkClick r:id="rId3"/>
              </a:rPr>
              <a:t>http://gg.gg/mes2020</a:t>
            </a:r>
            <a:r>
              <a:rPr lang="ru" sz="3300" dirty="0"/>
              <a:t> </a:t>
            </a:r>
            <a:endParaRPr sz="3300" dirty="0"/>
          </a:p>
          <a:p>
            <a:pPr marL="0" lvl="0" indent="0" algn="ctr" rtl="0">
              <a:lnSpc>
                <a:spcPct val="110000"/>
              </a:lnSpc>
              <a:spcBef>
                <a:spcPts val="800"/>
              </a:spcBef>
              <a:spcAft>
                <a:spcPts val="0"/>
              </a:spcAft>
              <a:buClr>
                <a:schemeClr val="dk1"/>
              </a:buClr>
              <a:buSzPts val="1900"/>
              <a:buNone/>
            </a:pPr>
            <a:r>
              <a:rPr lang="ru" sz="1900" u="sng" dirty="0">
                <a:solidFill>
                  <a:schemeClr val="hlink"/>
                </a:solidFill>
                <a:hlinkClick r:id="rId4"/>
              </a:rPr>
              <a:t>https://drive.google.com/open?id=1tDKFyXoALgq8GqhXQSuZ3u82HERsDDa-</a:t>
            </a:r>
            <a:endParaRPr sz="1900" dirty="0"/>
          </a:p>
          <a:p>
            <a:pPr marL="0" lvl="0" indent="0" algn="ctr" rtl="0">
              <a:lnSpc>
                <a:spcPct val="70000"/>
              </a:lnSpc>
              <a:spcBef>
                <a:spcPts val="800"/>
              </a:spcBef>
              <a:spcAft>
                <a:spcPts val="0"/>
              </a:spcAft>
              <a:buClr>
                <a:schemeClr val="dk1"/>
              </a:buClr>
              <a:buSzPts val="1900"/>
              <a:buNone/>
            </a:pPr>
            <a:endParaRPr sz="1900" dirty="0"/>
          </a:p>
        </p:txBody>
      </p:sp>
      <p:pic>
        <p:nvPicPr>
          <p:cNvPr id="436" name="Google Shape;436;p53"/>
          <p:cNvPicPr preferRelativeResize="0"/>
          <p:nvPr/>
        </p:nvPicPr>
        <p:blipFill rotWithShape="1">
          <a:blip r:embed="rId5">
            <a:alphaModFix/>
          </a:blip>
          <a:srcRect l="6374" t="6738" r="6086" b="6967"/>
          <a:stretch/>
        </p:blipFill>
        <p:spPr>
          <a:xfrm>
            <a:off x="3886015" y="628650"/>
            <a:ext cx="3343275" cy="3295650"/>
          </a:xfrm>
          <a:prstGeom prst="rect">
            <a:avLst/>
          </a:prstGeom>
          <a:noFill/>
          <a:ln>
            <a:noFill/>
          </a:ln>
        </p:spPr>
      </p:pic>
      <p:sp>
        <p:nvSpPr>
          <p:cNvPr id="437" name="Google Shape;437;p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29</a:t>
            </a:fld>
            <a:endParaRPr sz="1100"/>
          </a:p>
        </p:txBody>
      </p:sp>
      <p:pic>
        <p:nvPicPr>
          <p:cNvPr id="438" name="Google Shape;438;p53" descr="https://www.kv.by/sites/default/files/android_0.png"/>
          <p:cNvPicPr preferRelativeResize="0"/>
          <p:nvPr/>
        </p:nvPicPr>
        <p:blipFill rotWithShape="1">
          <a:blip r:embed="rId6">
            <a:alphaModFix/>
          </a:blip>
          <a:srcRect/>
          <a:stretch/>
        </p:blipFill>
        <p:spPr>
          <a:xfrm>
            <a:off x="-876116" y="-18659"/>
            <a:ext cx="4929004" cy="4922843"/>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endParaRPr sz="1100"/>
          </a:p>
        </p:txBody>
      </p:sp>
      <p:graphicFrame>
        <p:nvGraphicFramePr>
          <p:cNvPr id="152" name="Google Shape;152;p27"/>
          <p:cNvGraphicFramePr/>
          <p:nvPr/>
        </p:nvGraphicFramePr>
        <p:xfrm>
          <a:off x="0" y="0"/>
          <a:ext cx="9144000" cy="5143450"/>
        </p:xfrm>
        <a:graphic>
          <a:graphicData uri="http://schemas.openxmlformats.org/drawingml/2006/table">
            <a:tbl>
              <a:tblPr firstRow="1" bandRow="1">
                <a:noFill/>
                <a:tableStyleId>{B25FA4ED-1DBE-481C-B6AC-D082AF3441C9}</a:tableStyleId>
              </a:tblPr>
              <a:tblGrid>
                <a:gridCol w="1284775">
                  <a:extLst>
                    <a:ext uri="{9D8B030D-6E8A-4147-A177-3AD203B41FA5}">
                      <a16:colId xmlns:a16="http://schemas.microsoft.com/office/drawing/2014/main" val="20000"/>
                    </a:ext>
                  </a:extLst>
                </a:gridCol>
                <a:gridCol w="1605975">
                  <a:extLst>
                    <a:ext uri="{9D8B030D-6E8A-4147-A177-3AD203B41FA5}">
                      <a16:colId xmlns:a16="http://schemas.microsoft.com/office/drawing/2014/main" val="20001"/>
                    </a:ext>
                  </a:extLst>
                </a:gridCol>
                <a:gridCol w="1681250">
                  <a:extLst>
                    <a:ext uri="{9D8B030D-6E8A-4147-A177-3AD203B41FA5}">
                      <a16:colId xmlns:a16="http://schemas.microsoft.com/office/drawing/2014/main" val="20002"/>
                    </a:ext>
                  </a:extLst>
                </a:gridCol>
                <a:gridCol w="1109325">
                  <a:extLst>
                    <a:ext uri="{9D8B030D-6E8A-4147-A177-3AD203B41FA5}">
                      <a16:colId xmlns:a16="http://schemas.microsoft.com/office/drawing/2014/main" val="20003"/>
                    </a:ext>
                  </a:extLst>
                </a:gridCol>
                <a:gridCol w="2339925">
                  <a:extLst>
                    <a:ext uri="{9D8B030D-6E8A-4147-A177-3AD203B41FA5}">
                      <a16:colId xmlns:a16="http://schemas.microsoft.com/office/drawing/2014/main" val="20004"/>
                    </a:ext>
                  </a:extLst>
                </a:gridCol>
                <a:gridCol w="1122750">
                  <a:extLst>
                    <a:ext uri="{9D8B030D-6E8A-4147-A177-3AD203B41FA5}">
                      <a16:colId xmlns:a16="http://schemas.microsoft.com/office/drawing/2014/main" val="20005"/>
                    </a:ext>
                  </a:extLst>
                </a:gridCol>
              </a:tblGrid>
              <a:tr h="943050">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Продукт</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Разработчик</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Автор</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Интерфейс</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Язык программирования</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tc>
                  <a:txBody>
                    <a:bodyPr/>
                    <a:lstStyle/>
                    <a:p>
                      <a:pPr marL="0" marR="0" lvl="0" indent="0" algn="ctr" rtl="0">
                        <a:spcBef>
                          <a:spcPts val="0"/>
                        </a:spcBef>
                        <a:spcAft>
                          <a:spcPts val="0"/>
                        </a:spcAft>
                        <a:buNone/>
                      </a:pPr>
                      <a:r>
                        <a:rPr lang="ru" sz="1300" b="0" u="none" strike="noStrike" cap="none">
                          <a:latin typeface="Roboto Medium"/>
                          <a:ea typeface="Roboto Medium"/>
                          <a:cs typeface="Roboto Medium"/>
                          <a:sym typeface="Roboto Medium"/>
                        </a:rPr>
                        <a:t>Протокол обмена сообще-</a:t>
                      </a:r>
                      <a:br>
                        <a:rPr lang="ru" sz="1300" b="0" u="none" strike="noStrike" cap="none">
                          <a:latin typeface="Roboto Medium"/>
                          <a:ea typeface="Roboto Medium"/>
                          <a:cs typeface="Roboto Medium"/>
                          <a:sym typeface="Roboto Medium"/>
                        </a:rPr>
                      </a:br>
                      <a:r>
                        <a:rPr lang="ru" sz="1300" b="0" u="none" strike="noStrike" cap="none">
                          <a:latin typeface="Roboto Medium"/>
                          <a:ea typeface="Roboto Medium"/>
                          <a:cs typeface="Roboto Medium"/>
                          <a:sym typeface="Roboto Medium"/>
                        </a:rPr>
                        <a:t>ниями</a:t>
                      </a:r>
                      <a:endParaRPr sz="1300" b="0" u="none" strike="noStrike" cap="none">
                        <a:latin typeface="Roboto Medium"/>
                        <a:ea typeface="Roboto Medium"/>
                        <a:cs typeface="Roboto Medium"/>
                        <a:sym typeface="Roboto Medium"/>
                      </a:endParaRPr>
                    </a:p>
                  </a:txBody>
                  <a:tcPr marL="68600" marR="68600" marT="34300" marB="34300" anchor="ctr">
                    <a:solidFill>
                      <a:srgbClr val="144C7E"/>
                    </a:solidFill>
                  </a:tcPr>
                </a:tc>
                <a:extLst>
                  <a:ext uri="{0D108BD9-81ED-4DB2-BD59-A6C34878D82A}">
                    <a16:rowId xmlns:a16="http://schemas.microsoft.com/office/drawing/2014/main" val="10000"/>
                  </a:ext>
                </a:extLst>
              </a:tr>
              <a:tr h="343100">
                <a:tc>
                  <a:txBody>
                    <a:bodyPr/>
                    <a:lstStyle/>
                    <a:p>
                      <a:pPr marL="0" marR="0" lvl="0" indent="0" algn="r" rtl="0">
                        <a:spcBef>
                          <a:spcPts val="0"/>
                        </a:spcBef>
                        <a:spcAft>
                          <a:spcPts val="0"/>
                        </a:spcAft>
                        <a:buNone/>
                      </a:pPr>
                      <a:r>
                        <a:rPr lang="ru" sz="1300" u="none" strike="noStrike" cap="none">
                          <a:latin typeface="Roboto Light"/>
                          <a:ea typeface="Roboto Light"/>
                          <a:cs typeface="Roboto Light"/>
                          <a:sym typeface="Roboto Light"/>
                        </a:rPr>
                        <a:t>         WhatsApp</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Facebook</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Брайан Эктон</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Erlang</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1"/>
                  </a:ext>
                </a:extLst>
              </a:tr>
              <a:tr h="343100">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Signal</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Signal Messenger</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Java, Си и Objective-C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2"/>
                  </a:ext>
                </a:extLst>
              </a:tr>
              <a:tr h="535400">
                <a:tc>
                  <a:txBody>
                    <a:bodyPr/>
                    <a:lstStyle/>
                    <a:p>
                      <a:pPr marL="0" marR="0" lvl="0" indent="0" algn="r" rtl="0">
                        <a:spcBef>
                          <a:spcPts val="0"/>
                        </a:spcBef>
                        <a:spcAft>
                          <a:spcPts val="0"/>
                        </a:spcAft>
                        <a:buNone/>
                      </a:pPr>
                      <a:r>
                        <a:rPr lang="ru" sz="1300" u="none" strike="noStrike" cap="none">
                          <a:latin typeface="Roboto Light"/>
                          <a:ea typeface="Roboto Light"/>
                          <a:cs typeface="Roboto Light"/>
                          <a:sym typeface="Roboto Light"/>
                        </a:rPr>
                        <a:t>         Facebook                                    Messenger</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Facebook</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 Erlang, PHP, JavaScript и 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3"/>
                  </a:ext>
                </a:extLst>
              </a:tr>
              <a:tr h="343100">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iMessage</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Apple</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4"/>
                  </a:ext>
                </a:extLst>
              </a:tr>
              <a:tr h="487375">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Telegram</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Telegram Messenger</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Николай и Павел Дуровы</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Qt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5"/>
                  </a:ext>
                </a:extLst>
              </a:tr>
              <a:tr h="487375">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Viber Media S.à r.l</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Игорь Магазинник, </a:t>
                      </a:r>
                      <a:br>
                        <a:rPr lang="ru" sz="1300" u="none" strike="noStrike" cap="none">
                          <a:latin typeface="Roboto Light"/>
                          <a:ea typeface="Roboto Light"/>
                          <a:cs typeface="Roboto Light"/>
                          <a:sym typeface="Roboto Light"/>
                        </a:rPr>
                      </a:br>
                      <a:r>
                        <a:rPr lang="ru" sz="1300" u="none" strike="noStrike" cap="none">
                          <a:latin typeface="Roboto Light"/>
                          <a:ea typeface="Roboto Light"/>
                          <a:cs typeface="Roboto Light"/>
                          <a:sym typeface="Roboto Light"/>
                        </a:rPr>
                        <a:t>Тальмон Марко</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Java, Си, Python, </a:t>
                      </a:r>
                      <a:br>
                        <a:rPr lang="ru" sz="1300" u="none" strike="noStrike" cap="none">
                          <a:latin typeface="Roboto Light"/>
                          <a:ea typeface="Roboto Light"/>
                          <a:cs typeface="Roboto Light"/>
                          <a:sym typeface="Roboto Light"/>
                        </a:rPr>
                      </a:br>
                      <a:r>
                        <a:rPr lang="ru" sz="1300" u="none" strike="noStrike" cap="none">
                          <a:latin typeface="Roboto Light"/>
                          <a:ea typeface="Roboto Light"/>
                          <a:cs typeface="Roboto Light"/>
                          <a:sym typeface="Roboto Light"/>
                        </a:rPr>
                        <a:t>C++ и Objective-C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6"/>
                  </a:ext>
                </a:extLst>
              </a:tr>
              <a:tr h="343100">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Hangouts</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Google Inc.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Google</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7"/>
                  </a:ext>
                </a:extLst>
              </a:tr>
              <a:tr h="343100">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        WeChat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Tencent Holdings</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8"/>
                  </a:ext>
                </a:extLst>
              </a:tr>
              <a:tr h="487375">
                <a:tc>
                  <a:txBody>
                    <a:bodyPr/>
                    <a:lstStyle/>
                    <a:p>
                      <a:pPr marL="0" marR="0" lvl="0" indent="0" algn="ctr" rtl="0">
                        <a:spcBef>
                          <a:spcPts val="0"/>
                        </a:spcBef>
                        <a:spcAft>
                          <a:spcPts val="0"/>
                        </a:spcAft>
                        <a:buNone/>
                      </a:pP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Discord Inc.</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JavaScript, React, Elixir, Electron</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09"/>
                  </a:ext>
                </a:extLst>
              </a:tr>
              <a:tr h="487375">
                <a:tc>
                  <a:txBody>
                    <a:bodyPr/>
                    <a:lstStyle/>
                    <a:p>
                      <a:pPr marL="0" marR="0" lvl="0" indent="0" algn="ctr" rtl="0">
                        <a:spcBef>
                          <a:spcPts val="0"/>
                        </a:spcBef>
                        <a:spcAft>
                          <a:spcPts val="0"/>
                        </a:spcAft>
                        <a:buNone/>
                      </a:pP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Microsoft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Qt</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lnSpc>
                          <a:spcPct val="100000"/>
                        </a:lnSpc>
                        <a:spcBef>
                          <a:spcPts val="0"/>
                        </a:spcBef>
                        <a:spcAft>
                          <a:spcPts val="0"/>
                        </a:spcAft>
                        <a:buClr>
                          <a:schemeClr val="dk1"/>
                        </a:buClr>
                        <a:buSzPts val="1300"/>
                        <a:buFont typeface="Calibri"/>
                        <a:buNone/>
                      </a:pPr>
                      <a:r>
                        <a:rPr lang="ru" sz="1300" u="none" strike="noStrike" cap="none">
                          <a:latin typeface="Roboto Light"/>
                          <a:ea typeface="Roboto Light"/>
                          <a:cs typeface="Roboto Light"/>
                          <a:sym typeface="Roboto Light"/>
                        </a:rPr>
                        <a:t>C++, Delphi, Objective-C, Object Pascal</a:t>
                      </a:r>
                      <a:endParaRPr sz="1300" u="none" strike="noStrike" cap="none">
                        <a:latin typeface="Roboto Light"/>
                        <a:ea typeface="Roboto Light"/>
                        <a:cs typeface="Roboto Light"/>
                        <a:sym typeface="Roboto Light"/>
                      </a:endParaRPr>
                    </a:p>
                  </a:txBody>
                  <a:tcPr marL="68600" marR="68600" marT="34300" marB="34300" anchor="ctr"/>
                </a:tc>
                <a:tc>
                  <a:txBody>
                    <a:bodyPr/>
                    <a:lstStyle/>
                    <a:p>
                      <a:pPr marL="0" marR="0" lvl="0" indent="0" algn="ctr" rtl="0">
                        <a:spcBef>
                          <a:spcPts val="0"/>
                        </a:spcBef>
                        <a:spcAft>
                          <a:spcPts val="0"/>
                        </a:spcAft>
                        <a:buNone/>
                      </a:pPr>
                      <a:r>
                        <a:rPr lang="ru" sz="1300" u="none" strike="noStrike" cap="none">
                          <a:latin typeface="Roboto Light"/>
                          <a:ea typeface="Roboto Light"/>
                          <a:cs typeface="Roboto Light"/>
                          <a:sym typeface="Roboto Light"/>
                        </a:rPr>
                        <a:t>XMPP</a:t>
                      </a:r>
                      <a:endParaRPr sz="1300" u="none" strike="noStrike" cap="none">
                        <a:latin typeface="Roboto Light"/>
                        <a:ea typeface="Roboto Light"/>
                        <a:cs typeface="Roboto Light"/>
                        <a:sym typeface="Roboto Light"/>
                      </a:endParaRPr>
                    </a:p>
                  </a:txBody>
                  <a:tcPr marL="68600" marR="68600" marT="34300" marB="34300" anchor="ctr"/>
                </a:tc>
                <a:extLst>
                  <a:ext uri="{0D108BD9-81ED-4DB2-BD59-A6C34878D82A}">
                    <a16:rowId xmlns:a16="http://schemas.microsoft.com/office/drawing/2014/main" val="10010"/>
                  </a:ext>
                </a:extLst>
              </a:tr>
            </a:tbl>
          </a:graphicData>
        </a:graphic>
      </p:graphicFrame>
      <p:pic>
        <p:nvPicPr>
          <p:cNvPr id="153" name="Google Shape;153;p27"/>
          <p:cNvPicPr preferRelativeResize="0"/>
          <p:nvPr/>
        </p:nvPicPr>
        <p:blipFill rotWithShape="1">
          <a:blip r:embed="rId3">
            <a:alphaModFix/>
          </a:blip>
          <a:srcRect/>
          <a:stretch/>
        </p:blipFill>
        <p:spPr>
          <a:xfrm>
            <a:off x="73803" y="3525692"/>
            <a:ext cx="310350" cy="255248"/>
          </a:xfrm>
          <a:prstGeom prst="rect">
            <a:avLst/>
          </a:prstGeom>
          <a:noFill/>
          <a:ln>
            <a:noFill/>
          </a:ln>
        </p:spPr>
      </p:pic>
      <p:pic>
        <p:nvPicPr>
          <p:cNvPr id="154" name="Google Shape;154;p27"/>
          <p:cNvPicPr preferRelativeResize="0"/>
          <p:nvPr/>
        </p:nvPicPr>
        <p:blipFill rotWithShape="1">
          <a:blip r:embed="rId4">
            <a:alphaModFix/>
          </a:blip>
          <a:srcRect/>
          <a:stretch/>
        </p:blipFill>
        <p:spPr>
          <a:xfrm>
            <a:off x="121783" y="3886552"/>
            <a:ext cx="267223" cy="255250"/>
          </a:xfrm>
          <a:prstGeom prst="rect">
            <a:avLst/>
          </a:prstGeom>
          <a:noFill/>
          <a:ln>
            <a:noFill/>
          </a:ln>
        </p:spPr>
      </p:pic>
      <p:pic>
        <p:nvPicPr>
          <p:cNvPr id="155" name="Google Shape;155;p27"/>
          <p:cNvPicPr preferRelativeResize="0"/>
          <p:nvPr/>
        </p:nvPicPr>
        <p:blipFill rotWithShape="1">
          <a:blip r:embed="rId5">
            <a:alphaModFix/>
          </a:blip>
          <a:srcRect/>
          <a:stretch/>
        </p:blipFill>
        <p:spPr>
          <a:xfrm>
            <a:off x="262300" y="3030645"/>
            <a:ext cx="783899" cy="389445"/>
          </a:xfrm>
          <a:prstGeom prst="rect">
            <a:avLst/>
          </a:prstGeom>
          <a:noFill/>
          <a:ln>
            <a:noFill/>
          </a:ln>
        </p:spPr>
      </p:pic>
      <p:pic>
        <p:nvPicPr>
          <p:cNvPr id="156" name="Google Shape;156;p27"/>
          <p:cNvPicPr preferRelativeResize="0"/>
          <p:nvPr/>
        </p:nvPicPr>
        <p:blipFill rotWithShape="1">
          <a:blip r:embed="rId6">
            <a:alphaModFix/>
          </a:blip>
          <a:srcRect/>
          <a:stretch/>
        </p:blipFill>
        <p:spPr>
          <a:xfrm>
            <a:off x="73808" y="2629501"/>
            <a:ext cx="310337" cy="312819"/>
          </a:xfrm>
          <a:prstGeom prst="rect">
            <a:avLst/>
          </a:prstGeom>
          <a:noFill/>
          <a:ln>
            <a:noFill/>
          </a:ln>
        </p:spPr>
      </p:pic>
      <p:pic>
        <p:nvPicPr>
          <p:cNvPr id="157" name="Google Shape;157;p27"/>
          <p:cNvPicPr preferRelativeResize="0"/>
          <p:nvPr/>
        </p:nvPicPr>
        <p:blipFill rotWithShape="1">
          <a:blip r:embed="rId7">
            <a:alphaModFix/>
          </a:blip>
          <a:srcRect/>
          <a:stretch/>
        </p:blipFill>
        <p:spPr>
          <a:xfrm>
            <a:off x="100234" y="1286154"/>
            <a:ext cx="310350" cy="290531"/>
          </a:xfrm>
          <a:prstGeom prst="rect">
            <a:avLst/>
          </a:prstGeom>
          <a:noFill/>
          <a:ln>
            <a:noFill/>
          </a:ln>
        </p:spPr>
      </p:pic>
      <p:pic>
        <p:nvPicPr>
          <p:cNvPr id="158" name="Google Shape;158;p27"/>
          <p:cNvPicPr preferRelativeResize="0"/>
          <p:nvPr/>
        </p:nvPicPr>
        <p:blipFill rotWithShape="1">
          <a:blip r:embed="rId8">
            <a:alphaModFix/>
          </a:blip>
          <a:srcRect l="25176" r="29855" b="32751"/>
          <a:stretch/>
        </p:blipFill>
        <p:spPr>
          <a:xfrm>
            <a:off x="73810" y="1747571"/>
            <a:ext cx="310350" cy="252123"/>
          </a:xfrm>
          <a:prstGeom prst="rect">
            <a:avLst/>
          </a:prstGeom>
          <a:noFill/>
          <a:ln>
            <a:noFill/>
          </a:ln>
        </p:spPr>
      </p:pic>
      <p:pic>
        <p:nvPicPr>
          <p:cNvPr id="159" name="Google Shape;159;p27"/>
          <p:cNvPicPr preferRelativeResize="0"/>
          <p:nvPr/>
        </p:nvPicPr>
        <p:blipFill rotWithShape="1">
          <a:blip r:embed="rId9">
            <a:alphaModFix/>
          </a:blip>
          <a:srcRect/>
          <a:stretch/>
        </p:blipFill>
        <p:spPr>
          <a:xfrm>
            <a:off x="100248" y="957137"/>
            <a:ext cx="310350" cy="314035"/>
          </a:xfrm>
          <a:prstGeom prst="rect">
            <a:avLst/>
          </a:prstGeom>
          <a:noFill/>
          <a:ln>
            <a:noFill/>
          </a:ln>
        </p:spPr>
      </p:pic>
      <p:pic>
        <p:nvPicPr>
          <p:cNvPr id="160" name="Google Shape;160;p27"/>
          <p:cNvPicPr preferRelativeResize="0"/>
          <p:nvPr/>
        </p:nvPicPr>
        <p:blipFill rotWithShape="1">
          <a:blip r:embed="rId10">
            <a:alphaModFix/>
          </a:blip>
          <a:srcRect/>
          <a:stretch/>
        </p:blipFill>
        <p:spPr>
          <a:xfrm>
            <a:off x="73784" y="2204843"/>
            <a:ext cx="363225" cy="336320"/>
          </a:xfrm>
          <a:prstGeom prst="rect">
            <a:avLst/>
          </a:prstGeom>
          <a:noFill/>
          <a:ln>
            <a:noFill/>
          </a:ln>
        </p:spPr>
      </p:pic>
      <p:pic>
        <p:nvPicPr>
          <p:cNvPr id="161" name="Google Shape;161;p27"/>
          <p:cNvPicPr preferRelativeResize="0"/>
          <p:nvPr/>
        </p:nvPicPr>
        <p:blipFill rotWithShape="1">
          <a:blip r:embed="rId11">
            <a:alphaModFix/>
          </a:blip>
          <a:srcRect/>
          <a:stretch/>
        </p:blipFill>
        <p:spPr>
          <a:xfrm>
            <a:off x="81300" y="4247403"/>
            <a:ext cx="1145893" cy="353137"/>
          </a:xfrm>
          <a:prstGeom prst="rect">
            <a:avLst/>
          </a:prstGeom>
          <a:noFill/>
          <a:ln>
            <a:noFill/>
          </a:ln>
        </p:spPr>
      </p:pic>
      <p:pic>
        <p:nvPicPr>
          <p:cNvPr id="162" name="Google Shape;162;p27"/>
          <p:cNvPicPr preferRelativeResize="0"/>
          <p:nvPr/>
        </p:nvPicPr>
        <p:blipFill rotWithShape="1">
          <a:blip r:embed="rId12">
            <a:alphaModFix/>
          </a:blip>
          <a:srcRect/>
          <a:stretch/>
        </p:blipFill>
        <p:spPr>
          <a:xfrm>
            <a:off x="187708" y="4706142"/>
            <a:ext cx="933084" cy="437668"/>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4" descr="image"/>
          <p:cNvPicPr preferRelativeResize="0"/>
          <p:nvPr/>
        </p:nvPicPr>
        <p:blipFill rotWithShape="1">
          <a:blip r:embed="rId3">
            <a:alphaModFix/>
          </a:blip>
          <a:srcRect/>
          <a:stretch/>
        </p:blipFill>
        <p:spPr>
          <a:xfrm>
            <a:off x="0" y="0"/>
            <a:ext cx="9138283" cy="5143500"/>
          </a:xfrm>
          <a:prstGeom prst="rect">
            <a:avLst/>
          </a:prstGeom>
          <a:noFill/>
          <a:ln>
            <a:noFill/>
          </a:ln>
        </p:spPr>
      </p:pic>
      <p:sp>
        <p:nvSpPr>
          <p:cNvPr id="445" name="Google Shape;445;p54"/>
          <p:cNvSpPr txBox="1">
            <a:spLocks noGrp="1"/>
          </p:cNvSpPr>
          <p:nvPr>
            <p:ph type="body" idx="1"/>
          </p:nvPr>
        </p:nvSpPr>
        <p:spPr>
          <a:xfrm>
            <a:off x="3646289" y="179518"/>
            <a:ext cx="7886700" cy="7290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dk1"/>
              </a:buClr>
              <a:buSzPts val="1900"/>
              <a:buNone/>
            </a:pPr>
            <a:endParaRPr sz="1900" u="sng" dirty="0">
              <a:solidFill>
                <a:schemeClr val="hlink"/>
              </a:solidFill>
              <a:hlinkClick r:id="rId4"/>
            </a:endParaRPr>
          </a:p>
          <a:p>
            <a:pPr marL="0" lvl="0" indent="0" algn="l" rtl="0">
              <a:lnSpc>
                <a:spcPct val="70000"/>
              </a:lnSpc>
              <a:spcBef>
                <a:spcPts val="800"/>
              </a:spcBef>
              <a:spcAft>
                <a:spcPts val="0"/>
              </a:spcAft>
              <a:buClr>
                <a:schemeClr val="dk1"/>
              </a:buClr>
              <a:buSzPts val="2700"/>
              <a:buNone/>
            </a:pPr>
            <a:r>
              <a:rPr lang="ru" sz="2700" u="sng" dirty="0">
                <a:solidFill>
                  <a:schemeClr val="hlink"/>
                </a:solidFill>
                <a:hlinkClick r:id="rId4"/>
              </a:rPr>
              <a:t>github.com/RusAl84/FlutterChat</a:t>
            </a:r>
            <a:endParaRPr sz="2700" dirty="0"/>
          </a:p>
        </p:txBody>
      </p:sp>
      <p:pic>
        <p:nvPicPr>
          <p:cNvPr id="446" name="Google Shape;446;p54"/>
          <p:cNvPicPr preferRelativeResize="0"/>
          <p:nvPr/>
        </p:nvPicPr>
        <p:blipFill rotWithShape="1">
          <a:blip r:embed="rId5">
            <a:alphaModFix/>
          </a:blip>
          <a:srcRect/>
          <a:stretch/>
        </p:blipFill>
        <p:spPr>
          <a:xfrm>
            <a:off x="7677150" y="3676650"/>
            <a:ext cx="1466850" cy="1466850"/>
          </a:xfrm>
          <a:prstGeom prst="rect">
            <a:avLst/>
          </a:prstGeom>
          <a:noFill/>
          <a:ln>
            <a:noFill/>
          </a:ln>
        </p:spPr>
      </p:pic>
      <p:sp>
        <p:nvSpPr>
          <p:cNvPr id="447" name="Google Shape;447;p5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30</a:t>
            </a:fld>
            <a:endParaRPr sz="1100"/>
          </a:p>
        </p:txBody>
      </p:sp>
      <p:sp>
        <p:nvSpPr>
          <p:cNvPr id="448" name="Google Shape;448;p54"/>
          <p:cNvSpPr txBox="1">
            <a:spLocks noGrp="1"/>
          </p:cNvSpPr>
          <p:nvPr>
            <p:ph type="title"/>
          </p:nvPr>
        </p:nvSpPr>
        <p:spPr>
          <a:xfrm>
            <a:off x="0" y="-85725"/>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3000"/>
              <a:buFont typeface="Calibri"/>
              <a:buNone/>
            </a:pPr>
            <a:r>
              <a:rPr lang="ru" sz="3000"/>
              <a:t>Полный исходный код и материалы</a:t>
            </a:r>
            <a:br>
              <a:rPr lang="ru" sz="3000"/>
            </a:br>
            <a:r>
              <a:rPr lang="ru" sz="3000"/>
              <a:t>скачать можно здесь:</a:t>
            </a:r>
            <a:endParaRPr sz="1100"/>
          </a:p>
        </p:txBody>
      </p:sp>
      <p:sp>
        <p:nvSpPr>
          <p:cNvPr id="449" name="Google Shape;449;p54"/>
          <p:cNvSpPr txBox="1"/>
          <p:nvPr/>
        </p:nvSpPr>
        <p:spPr>
          <a:xfrm>
            <a:off x="-155161" y="4171635"/>
            <a:ext cx="7744800" cy="333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ru" sz="2100" b="1" i="0" u="none" strike="noStrike" cap="none" dirty="0">
                <a:solidFill>
                  <a:srgbClr val="C00000"/>
                </a:solidFill>
                <a:latin typeface="Calibri"/>
                <a:ea typeface="Calibri"/>
                <a:cs typeface="Calibri"/>
                <a:sym typeface="Calibri"/>
              </a:rPr>
              <a:t>МИРЭА Кафедра КБ-3 «Управление и моделирование систем»</a:t>
            </a:r>
            <a:endParaRPr sz="1100" dirty="0"/>
          </a:p>
          <a:p>
            <a:pPr marL="0" marR="0" lvl="0" indent="0" algn="l" rtl="0">
              <a:spcBef>
                <a:spcPts val="0"/>
              </a:spcBef>
              <a:spcAft>
                <a:spcPts val="0"/>
              </a:spcAft>
              <a:buNone/>
            </a:pPr>
            <a:r>
              <a:rPr lang="ru" sz="1400" b="1" dirty="0">
                <a:solidFill>
                  <a:srgbClr val="C00000"/>
                </a:solidFill>
                <a:latin typeface="Calibri"/>
                <a:ea typeface="Calibri"/>
                <a:cs typeface="Calibri"/>
                <a:sym typeface="Calibri"/>
              </a:rPr>
              <a:t>    10.05.04 Информационно-аналитические системы безопасности              </a:t>
            </a:r>
            <a:r>
              <a:rPr lang="ru" b="1" dirty="0">
                <a:solidFill>
                  <a:srgbClr val="C00000"/>
                </a:solidFill>
                <a:latin typeface="Calibri"/>
                <a:ea typeface="Calibri"/>
                <a:cs typeface="Calibri"/>
                <a:sym typeface="Calibri"/>
              </a:rPr>
              <a:t>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r>
              <a:rPr lang="ru" sz="1400" b="1" dirty="0">
                <a:solidFill>
                  <a:srgbClr val="C00000"/>
                </a:solidFill>
                <a:latin typeface="Calibri"/>
                <a:ea typeface="Calibri"/>
                <a:cs typeface="Calibri"/>
                <a:sym typeface="Calibri"/>
              </a:rPr>
              <a:t>     09.03.02 Информационные системы и технологии			</a:t>
            </a:r>
            <a:r>
              <a:rPr lang="en-US" b="1" smtClean="0">
                <a:solidFill>
                  <a:srgbClr val="C00000"/>
                </a:solidFill>
                <a:latin typeface="Calibri"/>
                <a:ea typeface="Calibri"/>
                <a:cs typeface="Calibri"/>
                <a:sym typeface="Calibri"/>
              </a:rPr>
              <a:t>KB-3@List.ru</a:t>
            </a:r>
            <a:r>
              <a:rPr lang="ru" sz="1200" dirty="0">
                <a:solidFill>
                  <a:srgbClr val="000000"/>
                </a:solidFill>
                <a:latin typeface="Calibri"/>
                <a:ea typeface="Calibri"/>
                <a:cs typeface="Calibri"/>
                <a:sym typeface="Calibri"/>
              </a:rPr>
              <a:t/>
            </a:r>
            <a:br>
              <a:rPr lang="ru" sz="1200" dirty="0">
                <a:solidFill>
                  <a:srgbClr val="000000"/>
                </a:solidFill>
                <a:latin typeface="Calibri"/>
                <a:ea typeface="Calibri"/>
                <a:cs typeface="Calibri"/>
                <a:sym typeface="Calibri"/>
              </a:rPr>
            </a:br>
            <a:endParaRPr sz="12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200" b="1" dirty="0">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00"/>
              <a:buFont typeface="Arial"/>
              <a:buNone/>
            </a:pPr>
            <a:endParaRPr sz="11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2400" y="55350"/>
            <a:ext cx="8839200" cy="1111799"/>
          </a:xfrm>
          <a:prstGeom prst="rect">
            <a:avLst/>
          </a:prstGeom>
          <a:noFill/>
          <a:ln>
            <a:noFill/>
          </a:ln>
        </p:spPr>
      </p:pic>
      <p:pic>
        <p:nvPicPr>
          <p:cNvPr id="144" name="Google Shape;144;p26"/>
          <p:cNvPicPr preferRelativeResize="0"/>
          <p:nvPr/>
        </p:nvPicPr>
        <p:blipFill>
          <a:blip r:embed="rId4">
            <a:alphaModFix/>
          </a:blip>
          <a:stretch>
            <a:fillRect/>
          </a:stretch>
        </p:blipFill>
        <p:spPr>
          <a:xfrm>
            <a:off x="152400" y="972949"/>
            <a:ext cx="8839198" cy="3520105"/>
          </a:xfrm>
          <a:prstGeom prst="rect">
            <a:avLst/>
          </a:prstGeom>
          <a:noFill/>
          <a:ln>
            <a:noFill/>
          </a:ln>
        </p:spPr>
      </p:pic>
      <p:pic>
        <p:nvPicPr>
          <p:cNvPr id="145" name="Google Shape;145;p26"/>
          <p:cNvPicPr preferRelativeResize="0"/>
          <p:nvPr/>
        </p:nvPicPr>
        <p:blipFill>
          <a:blip r:embed="rId5">
            <a:alphaModFix/>
          </a:blip>
          <a:stretch>
            <a:fillRect/>
          </a:stretch>
        </p:blipFill>
        <p:spPr>
          <a:xfrm>
            <a:off x="1691400" y="4237799"/>
            <a:ext cx="7452600" cy="905700"/>
          </a:xfrm>
          <a:prstGeom prst="rect">
            <a:avLst/>
          </a:prstGeom>
          <a:noFill/>
          <a:ln>
            <a:noFill/>
          </a:ln>
        </p:spPr>
      </p:pic>
    </p:spTree>
    <p:extLst>
      <p:ext uri="{BB962C8B-B14F-4D97-AF65-F5344CB8AC3E}">
        <p14:creationId xmlns:p14="http://schemas.microsoft.com/office/powerpoint/2010/main" val="22285179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5"/>
          <p:cNvSpPr txBox="1">
            <a:spLocks noGrp="1"/>
          </p:cNvSpPr>
          <p:nvPr>
            <p:ph type="ctrTitle"/>
          </p:nvPr>
        </p:nvSpPr>
        <p:spPr>
          <a:xfrm>
            <a:off x="869309" y="294391"/>
            <a:ext cx="7086599" cy="580162"/>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100"/>
              <a:buFont typeface="Calibri"/>
              <a:buNone/>
            </a:pPr>
            <a:r>
              <a:rPr lang="ru" sz="4100"/>
              <a:t>Особенности взлома</a:t>
            </a:r>
            <a:endParaRPr sz="1100"/>
          </a:p>
        </p:txBody>
      </p:sp>
      <p:sp>
        <p:nvSpPr>
          <p:cNvPr id="455" name="Google Shape;455;p55"/>
          <p:cNvSpPr/>
          <p:nvPr/>
        </p:nvSpPr>
        <p:spPr>
          <a:xfrm>
            <a:off x="292694" y="994475"/>
            <a:ext cx="8851306" cy="15234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chemeClr val="dk1"/>
                </a:solidFill>
                <a:latin typeface="Calibri"/>
                <a:ea typeface="Calibri"/>
                <a:cs typeface="Calibri"/>
                <a:sym typeface="Calibri"/>
              </a:rPr>
              <a:t>Взлом социальных сетей несколько отличается от взлома мессенджеров. Многие уверены, что получить доступ к чужому логину и паролю в WhatsApp, Viber или Telegram значительно сложнее из-за сквозного шифрования. По-другому оно ещё называется E2EE. Принято считать, что эта мера безопасности сможет защитить переписки пользователей от любопытных хакеров. Владельцы аккаунтов уверены, что их данные надежно защищены, ведь ключи есть только на их устройствах. Они не доступны к просмотру другим пользователям, т.к. Не связаны с сервером. Это мнение ошибочно.</a:t>
            </a:r>
            <a:endParaRPr sz="1100"/>
          </a:p>
        </p:txBody>
      </p:sp>
      <p:pic>
        <p:nvPicPr>
          <p:cNvPr id="456" name="Google Shape;456;p55" descr="https://www.invictory.org/articles/wp-content/uploads/sites/3/2019/08/internet-1024x683.jpg"/>
          <p:cNvPicPr preferRelativeResize="0"/>
          <p:nvPr/>
        </p:nvPicPr>
        <p:blipFill rotWithShape="1">
          <a:blip r:embed="rId3">
            <a:alphaModFix/>
          </a:blip>
          <a:srcRect/>
          <a:stretch/>
        </p:blipFill>
        <p:spPr>
          <a:xfrm>
            <a:off x="2725284" y="2517969"/>
            <a:ext cx="3587921" cy="2393116"/>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6"/>
          <p:cNvSpPr txBox="1">
            <a:spLocks noGrp="1"/>
          </p:cNvSpPr>
          <p:nvPr>
            <p:ph type="body" idx="1"/>
          </p:nvPr>
        </p:nvSpPr>
        <p:spPr>
          <a:xfrm>
            <a:off x="353192" y="321914"/>
            <a:ext cx="8144632" cy="2323872"/>
          </a:xfrm>
          <a:prstGeom prst="rect">
            <a:avLst/>
          </a:prstGeom>
          <a:noFill/>
          <a:ln>
            <a:noFill/>
          </a:ln>
        </p:spPr>
        <p:txBody>
          <a:bodyPr spcFirstLastPara="1" wrap="square" lIns="68575" tIns="34275" rIns="68575" bIns="34275" anchor="t" anchorCtr="0">
            <a:noAutofit/>
          </a:bodyPr>
          <a:lstStyle/>
          <a:p>
            <a:pPr marL="177800" lvl="0" indent="-171450" algn="l" rtl="0">
              <a:lnSpc>
                <a:spcPct val="70000"/>
              </a:lnSpc>
              <a:spcBef>
                <a:spcPts val="0"/>
              </a:spcBef>
              <a:spcAft>
                <a:spcPts val="0"/>
              </a:spcAft>
              <a:buClr>
                <a:schemeClr val="dk1"/>
              </a:buClr>
              <a:buSzPts val="1300"/>
              <a:buChar char="•"/>
            </a:pPr>
            <a:r>
              <a:rPr lang="ru" sz="1300" dirty="0"/>
              <a:t>Большинство пользователей очень мало знают о безопасности в интернете. Люди склонны верить слухам, а не искать подтверждающую информацию. Именно поэтому о мессенджерах ходит много неподтвержденных суждений. На самом деле практически никто не знает о том, по какому принципу строится шифровка данных.</a:t>
            </a:r>
            <a:br>
              <a:rPr lang="ru" sz="1300" dirty="0"/>
            </a:br>
            <a:r>
              <a:rPr lang="ru" sz="1300" dirty="0"/>
              <a:t/>
            </a:r>
            <a:br>
              <a:rPr lang="ru" sz="1300" dirty="0"/>
            </a:br>
            <a:r>
              <a:rPr lang="ru" sz="1300" dirty="0"/>
              <a:t>Конечно, у каждого приложения, будь то WhatsApp, Viber или Telegram, свои особенности. Степень защищенности у них разная, как и основные функции безопасности. Но есть и много схожих моментов. Поэтому, если Вы научитесь вскрывать одно из приложений, сможете заполучить доступ и к остальным. Глобальное отличие здесь только одно - смена ключа.</a:t>
            </a:r>
            <a:br>
              <a:rPr lang="ru" sz="1300" dirty="0"/>
            </a:br>
            <a:endParaRPr sz="1300" dirty="0"/>
          </a:p>
        </p:txBody>
      </p:sp>
      <p:pic>
        <p:nvPicPr>
          <p:cNvPr id="462" name="Google Shape;462;p56" descr="https://i.pinimg.com/originals/3b/83/3d/3b833d721f0d9b1398817067ad2c622b.png"/>
          <p:cNvPicPr preferRelativeResize="0"/>
          <p:nvPr/>
        </p:nvPicPr>
        <p:blipFill rotWithShape="1">
          <a:blip r:embed="rId3">
            <a:alphaModFix/>
          </a:blip>
          <a:srcRect/>
          <a:stretch/>
        </p:blipFill>
        <p:spPr>
          <a:xfrm>
            <a:off x="511911" y="3883823"/>
            <a:ext cx="822747" cy="822747"/>
          </a:xfrm>
          <a:prstGeom prst="rect">
            <a:avLst/>
          </a:prstGeom>
          <a:noFill/>
          <a:ln>
            <a:noFill/>
          </a:ln>
        </p:spPr>
      </p:pic>
      <p:sp>
        <p:nvSpPr>
          <p:cNvPr id="463" name="Google Shape;463;p56"/>
          <p:cNvSpPr/>
          <p:nvPr/>
        </p:nvSpPr>
        <p:spPr>
          <a:xfrm>
            <a:off x="1493377" y="2017752"/>
            <a:ext cx="7204105"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0" i="0" dirty="0">
                <a:solidFill>
                  <a:schemeClr val="dk1"/>
                </a:solidFill>
                <a:latin typeface="Tahoma"/>
                <a:ea typeface="Tahoma"/>
                <a:cs typeface="Tahoma"/>
                <a:sym typeface="Tahoma"/>
              </a:rPr>
              <a:t>Telegram считается наиболее защищенным вариантом. Однако не все знают, что под защиту телеграмм попадают только «Секретные чаты». Чтобы включить эту функцию, необходимо нажать кнопку «Создать новый секретный чат».</a:t>
            </a:r>
            <a:endParaRPr sz="1400" dirty="0">
              <a:solidFill>
                <a:schemeClr val="dk1"/>
              </a:solidFill>
              <a:latin typeface="Calibri"/>
              <a:ea typeface="Calibri"/>
              <a:cs typeface="Calibri"/>
              <a:sym typeface="Calibri"/>
            </a:endParaRPr>
          </a:p>
        </p:txBody>
      </p:sp>
      <p:pic>
        <p:nvPicPr>
          <p:cNvPr id="464" name="Google Shape;464;p56" descr="https://maiso.ru/files/user/300982/board/kanal-v-telegram-pod-kljych.jpg"/>
          <p:cNvPicPr preferRelativeResize="0"/>
          <p:nvPr/>
        </p:nvPicPr>
        <p:blipFill rotWithShape="1">
          <a:blip r:embed="rId4">
            <a:alphaModFix/>
          </a:blip>
          <a:srcRect/>
          <a:stretch/>
        </p:blipFill>
        <p:spPr>
          <a:xfrm>
            <a:off x="551995" y="1966622"/>
            <a:ext cx="742579" cy="742579"/>
          </a:xfrm>
          <a:prstGeom prst="ellipse">
            <a:avLst/>
          </a:prstGeom>
          <a:noFill/>
          <a:ln>
            <a:noFill/>
          </a:ln>
        </p:spPr>
      </p:pic>
      <p:pic>
        <p:nvPicPr>
          <p:cNvPr id="465" name="Google Shape;465;p56" descr="https://www.indirtik.com/wp-content/uploads/2019/07/Viber-App-Logo-1600x1600.png"/>
          <p:cNvPicPr preferRelativeResize="0"/>
          <p:nvPr/>
        </p:nvPicPr>
        <p:blipFill rotWithShape="1">
          <a:blip r:embed="rId5">
            <a:alphaModFix/>
          </a:blip>
          <a:srcRect/>
          <a:stretch/>
        </p:blipFill>
        <p:spPr>
          <a:xfrm>
            <a:off x="551995" y="2878097"/>
            <a:ext cx="813196" cy="836831"/>
          </a:xfrm>
          <a:prstGeom prst="rect">
            <a:avLst/>
          </a:prstGeom>
          <a:noFill/>
          <a:ln>
            <a:noFill/>
          </a:ln>
        </p:spPr>
      </p:pic>
      <p:sp>
        <p:nvSpPr>
          <p:cNvPr id="466" name="Google Shape;466;p56"/>
          <p:cNvSpPr/>
          <p:nvPr/>
        </p:nvSpPr>
        <p:spPr>
          <a:xfrm>
            <a:off x="1493377" y="2814681"/>
            <a:ext cx="7402907" cy="90024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0" i="0">
                <a:solidFill>
                  <a:schemeClr val="dk1"/>
                </a:solidFill>
                <a:latin typeface="Tahoma"/>
                <a:ea typeface="Tahoma"/>
                <a:cs typeface="Tahoma"/>
                <a:sym typeface="Tahoma"/>
              </a:rPr>
              <a:t>В Вайбер также необходимо зайти в настройки и включить E2EE, т.к. По умолчанию оно выключено. Но это относится только к тем, кто регулярно обновляет программу и пользуется последними версиями. Ведь эта возможность появилась в шестой версии. До этого её не было.</a:t>
            </a:r>
            <a:endParaRPr sz="1400">
              <a:solidFill>
                <a:schemeClr val="dk1"/>
              </a:solidFill>
              <a:latin typeface="Calibri"/>
              <a:ea typeface="Calibri"/>
              <a:cs typeface="Calibri"/>
              <a:sym typeface="Calibri"/>
            </a:endParaRPr>
          </a:p>
        </p:txBody>
      </p:sp>
      <p:sp>
        <p:nvSpPr>
          <p:cNvPr id="467" name="Google Shape;467;p56"/>
          <p:cNvSpPr/>
          <p:nvPr/>
        </p:nvSpPr>
        <p:spPr>
          <a:xfrm>
            <a:off x="1493376" y="3883823"/>
            <a:ext cx="7204105"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0" i="0">
                <a:solidFill>
                  <a:schemeClr val="dk1"/>
                </a:solidFill>
                <a:latin typeface="Tahoma"/>
                <a:ea typeface="Tahoma"/>
                <a:cs typeface="Tahoma"/>
                <a:sym typeface="Tahoma"/>
              </a:rPr>
              <a:t>Ватсап вообще не блокирует поступление сообщений на свой сервер. Хотя в настройках есть функция включения уведомлений об этом. Но в этом нет ничего особенного. В принципе дополнительной защиты эта опция не несет.</a:t>
            </a: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7"/>
          <p:cNvSpPr txBox="1">
            <a:spLocks noGrp="1"/>
          </p:cNvSpPr>
          <p:nvPr>
            <p:ph type="title"/>
          </p:nvPr>
        </p:nvSpPr>
        <p:spPr>
          <a:xfrm>
            <a:off x="269870" y="121620"/>
            <a:ext cx="7459800" cy="698776"/>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1100" b="1"/>
              <a:t>Сквозное шифрование переписок</a:t>
            </a:r>
            <a:endParaRPr sz="1100"/>
          </a:p>
        </p:txBody>
      </p:sp>
      <p:sp>
        <p:nvSpPr>
          <p:cNvPr id="473" name="Google Shape;473;p57"/>
          <p:cNvSpPr txBox="1">
            <a:spLocks noGrp="1"/>
          </p:cNvSpPr>
          <p:nvPr>
            <p:ph type="body" idx="1"/>
          </p:nvPr>
        </p:nvSpPr>
        <p:spPr>
          <a:xfrm>
            <a:off x="269870" y="916537"/>
            <a:ext cx="8017413" cy="2986755"/>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200"/>
              <a:buChar char="•"/>
            </a:pPr>
            <a:r>
              <a:rPr lang="ru" sz="1200" b="1"/>
              <a:t>Сегодня в большинстве программ для общения используются сложные криптографические системы с различными ключами. Все они связаны между собой, некоторые из них передают чата информации на сервер. Без этого дальнейшие действия с диалогом были бы недоступны. </a:t>
            </a:r>
            <a:br>
              <a:rPr lang="ru" sz="1200" b="1"/>
            </a:br>
            <a:r>
              <a:rPr lang="ru" sz="1200" b="1"/>
              <a:t/>
            </a:r>
            <a:br>
              <a:rPr lang="ru" sz="1200" b="1"/>
            </a:br>
            <a:r>
              <a:rPr lang="ru" sz="1200" b="1"/>
              <a:t>Схема шифрования выглядит примерно так. Создаются несколько ключей. Они генерируются у каждого собеседника. Начиная диалог, они обмениваются некоторыми из них. Часть ключей остаются в тайне, они называются секретными. При этом открытые (публичные) ключи сможет перехватить любой хакер. Но никаких особо ценных сведений они не содержат. Для расшифровки переданного сообщения они не подойдут, здесь нужны секретные ключи.</a:t>
            </a:r>
            <a:br>
              <a:rPr lang="ru" sz="1200" b="1"/>
            </a:br>
            <a:r>
              <a:rPr lang="ru" sz="1200" b="1"/>
              <a:t/>
            </a:r>
            <a:br>
              <a:rPr lang="ru" sz="1200" b="1"/>
            </a:br>
            <a:r>
              <a:rPr lang="ru" sz="1200" b="1"/>
              <a:t>Такая схема применяется в почтовых серверах, но реализуется довольно сложно из-за особенностей этих веб-ресурсов. При этом такой способ шифровки не подходит для месенджеров. Ведь в этом случае передаваемых смс очень много, они мгновенно поступают адресату. Согласитесь, было бы странно одинаковым ключом зашифровать множество мелких смс. В этом случае, перехватив тексты переписок, взломщик сможет узнать значение всех единиц.</a:t>
            </a:r>
            <a:br>
              <a:rPr lang="ru" sz="1200" b="1"/>
            </a:br>
            <a:r>
              <a:rPr lang="ru" sz="1200" b="1"/>
              <a:t/>
            </a:r>
            <a:br>
              <a:rPr lang="ru" sz="1200" b="1"/>
            </a:br>
            <a:r>
              <a:rPr lang="ru" sz="1200" b="1"/>
              <a:t>Поэтому во всех приложениях предусмотрены некоторые функции секретности. Это очень сложная система с несколькими переходами и криптографическими ключами.</a:t>
            </a:r>
            <a:endParaRPr sz="11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1580335" y="-164766"/>
            <a:ext cx="7937297" cy="105039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1100" b="1"/>
              <a:t>Сквозное шифрование переписок</a:t>
            </a:r>
            <a:endParaRPr sz="1100"/>
          </a:p>
        </p:txBody>
      </p:sp>
      <p:pic>
        <p:nvPicPr>
          <p:cNvPr id="479" name="Google Shape;479;p58" descr="https://content-online.ru/ckfinder/userfiles/images/shifr-shema.png"/>
          <p:cNvPicPr preferRelativeResize="0"/>
          <p:nvPr/>
        </p:nvPicPr>
        <p:blipFill rotWithShape="1">
          <a:blip r:embed="rId3">
            <a:alphaModFix/>
          </a:blip>
          <a:srcRect/>
          <a:stretch/>
        </p:blipFill>
        <p:spPr>
          <a:xfrm>
            <a:off x="556525" y="472957"/>
            <a:ext cx="7971061" cy="4670543"/>
          </a:xfrm>
          <a:prstGeom prst="rect">
            <a:avLst/>
          </a:prstGeom>
          <a:noFill/>
          <a:ln>
            <a:noFill/>
          </a:ln>
        </p:spPr>
      </p:pic>
      <p:sp>
        <p:nvSpPr>
          <p:cNvPr id="480" name="Google Shape;480;p58"/>
          <p:cNvSpPr/>
          <p:nvPr/>
        </p:nvSpPr>
        <p:spPr>
          <a:xfrm>
            <a:off x="6429375" y="784714"/>
            <a:ext cx="1444136" cy="28355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9"/>
          <p:cNvSpPr txBox="1">
            <a:spLocks noGrp="1"/>
          </p:cNvSpPr>
          <p:nvPr>
            <p:ph type="title"/>
          </p:nvPr>
        </p:nvSpPr>
        <p:spPr>
          <a:xfrm>
            <a:off x="625589" y="230580"/>
            <a:ext cx="7469415" cy="1050398"/>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100"/>
              <a:buFont typeface="Calibri"/>
              <a:buNone/>
            </a:pPr>
            <a:r>
              <a:rPr lang="ru" sz="2100" b="1"/>
              <a:t>Основные способы</a:t>
            </a:r>
            <a:r>
              <a:rPr lang="ru" sz="2100"/>
              <a:t> </a:t>
            </a:r>
            <a:r>
              <a:rPr lang="ru" sz="2100" b="1"/>
              <a:t>читать чужие сообщения в Ватсап, Вайбер и Телеграм</a:t>
            </a:r>
            <a:endParaRPr sz="2100"/>
          </a:p>
        </p:txBody>
      </p:sp>
      <p:sp>
        <p:nvSpPr>
          <p:cNvPr id="486" name="Google Shape;486;p59"/>
          <p:cNvSpPr/>
          <p:nvPr/>
        </p:nvSpPr>
        <p:spPr>
          <a:xfrm>
            <a:off x="576842" y="1138347"/>
            <a:ext cx="7643145" cy="90024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1" i="1" u="sng">
                <a:solidFill>
                  <a:schemeClr val="dk1"/>
                </a:solidFill>
                <a:latin typeface="Tahoma"/>
                <a:ea typeface="Tahoma"/>
                <a:cs typeface="Tahoma"/>
                <a:sym typeface="Tahoma"/>
              </a:rPr>
              <a:t>Сниффер</a:t>
            </a:r>
            <a:r>
              <a:rPr lang="ru" sz="1400" b="0" i="0">
                <a:solidFill>
                  <a:schemeClr val="dk1"/>
                </a:solidFill>
                <a:latin typeface="Tahoma"/>
                <a:ea typeface="Tahoma"/>
                <a:cs typeface="Tahoma"/>
                <a:sym typeface="Tahoma"/>
              </a:rPr>
              <a:t>. С его помощью Вы можете перехватывать все передаваемые по сети wi-fi пакеты. Проще подключить сниффер, если wi-fi не запаролен. Но и к защищенной сети можно получить доступ. Получив пакеты с устройства жертвы, Вы сможете узнать пароль от.чужого аккаунта и прочитать все письма.</a:t>
            </a:r>
            <a:endParaRPr sz="1400">
              <a:solidFill>
                <a:schemeClr val="dk1"/>
              </a:solidFill>
              <a:latin typeface="Calibri"/>
              <a:ea typeface="Calibri"/>
              <a:cs typeface="Calibri"/>
              <a:sym typeface="Calibri"/>
            </a:endParaRPr>
          </a:p>
        </p:txBody>
      </p:sp>
      <p:pic>
        <p:nvPicPr>
          <p:cNvPr id="487" name="Google Shape;487;p59" descr="https://pbs.twimg.com/media/D0CCce8W0AES9fT.png"/>
          <p:cNvPicPr preferRelativeResize="0"/>
          <p:nvPr/>
        </p:nvPicPr>
        <p:blipFill rotWithShape="1">
          <a:blip r:embed="rId3">
            <a:alphaModFix/>
          </a:blip>
          <a:srcRect/>
          <a:stretch/>
        </p:blipFill>
        <p:spPr>
          <a:xfrm>
            <a:off x="2949612" y="2243693"/>
            <a:ext cx="3927616" cy="2411802"/>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0"/>
          <p:cNvSpPr txBox="1">
            <a:spLocks noGrp="1"/>
          </p:cNvSpPr>
          <p:nvPr>
            <p:ph type="body" idx="1"/>
          </p:nvPr>
        </p:nvSpPr>
        <p:spPr>
          <a:xfrm>
            <a:off x="571772" y="1225102"/>
            <a:ext cx="7783663" cy="1253846"/>
          </a:xfrm>
          <a:prstGeom prst="rect">
            <a:avLst/>
          </a:prstGeom>
          <a:noFill/>
          <a:ln>
            <a:noFill/>
          </a:ln>
        </p:spPr>
        <p:txBody>
          <a:bodyPr spcFirstLastPara="1" wrap="square" lIns="68575" tIns="34275" rIns="68575" bIns="34275" anchor="t" anchorCtr="0">
            <a:noAutofit/>
          </a:bodyPr>
          <a:lstStyle/>
          <a:p>
            <a:pPr marL="177800" lvl="0" indent="-177800" algn="l" rtl="0">
              <a:lnSpc>
                <a:spcPct val="70000"/>
              </a:lnSpc>
              <a:spcBef>
                <a:spcPts val="0"/>
              </a:spcBef>
              <a:spcAft>
                <a:spcPts val="0"/>
              </a:spcAft>
              <a:buClr>
                <a:schemeClr val="dk1"/>
              </a:buClr>
              <a:buSzPts val="1800"/>
              <a:buChar char="•"/>
            </a:pPr>
            <a:r>
              <a:rPr lang="ru" sz="1800" b="1" i="1" u="sng"/>
              <a:t>Фишинг</a:t>
            </a:r>
            <a:r>
              <a:rPr lang="ru" sz="1800"/>
              <a:t>. Этот метод давно известен и часто применяется хакерами. Чтобы заполучить конфиденциальные данные, Вам необходимо создать фейковый сайт с формой для авторизации, придумать убедительный повод и послать письмо жертве. В письме должна быть ссылка на фейковый сайт. Если пользователь поверит Вам и введет логин и пароль на этой подставной страничке, Вы получите доступ к его профилю.</a:t>
            </a:r>
            <a:endParaRPr sz="1100"/>
          </a:p>
        </p:txBody>
      </p:sp>
      <p:sp>
        <p:nvSpPr>
          <p:cNvPr id="493" name="Google Shape;493;p60"/>
          <p:cNvSpPr txBox="1"/>
          <p:nvPr/>
        </p:nvSpPr>
        <p:spPr>
          <a:xfrm>
            <a:off x="827484" y="261611"/>
            <a:ext cx="7469415" cy="10503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2"/>
              </a:buClr>
              <a:buSzPts val="2100"/>
              <a:buFont typeface="Calibri"/>
              <a:buNone/>
            </a:pPr>
            <a:r>
              <a:rPr lang="ru" sz="2100" b="1" i="0">
                <a:solidFill>
                  <a:schemeClr val="dk2"/>
                </a:solidFill>
                <a:latin typeface="Calibri"/>
                <a:ea typeface="Calibri"/>
                <a:cs typeface="Calibri"/>
                <a:sym typeface="Calibri"/>
              </a:rPr>
              <a:t>Основные способы</a:t>
            </a:r>
            <a:r>
              <a:rPr lang="ru" sz="2100" b="0" i="0">
                <a:solidFill>
                  <a:schemeClr val="dk2"/>
                </a:solidFill>
                <a:latin typeface="Calibri"/>
                <a:ea typeface="Calibri"/>
                <a:cs typeface="Calibri"/>
                <a:sym typeface="Calibri"/>
              </a:rPr>
              <a:t> </a:t>
            </a:r>
            <a:r>
              <a:rPr lang="ru" sz="2100" b="1" i="0">
                <a:solidFill>
                  <a:schemeClr val="dk2"/>
                </a:solidFill>
                <a:latin typeface="Calibri"/>
                <a:ea typeface="Calibri"/>
                <a:cs typeface="Calibri"/>
                <a:sym typeface="Calibri"/>
              </a:rPr>
              <a:t>читать чужие сообщения в Ватсап, Вайбер и Телеграм</a:t>
            </a:r>
            <a:endParaRPr sz="2100" b="0" i="0">
              <a:solidFill>
                <a:schemeClr val="dk2"/>
              </a:solidFill>
              <a:latin typeface="Calibri"/>
              <a:ea typeface="Calibri"/>
              <a:cs typeface="Calibri"/>
              <a:sym typeface="Calibri"/>
            </a:endParaRPr>
          </a:p>
        </p:txBody>
      </p:sp>
      <p:pic>
        <p:nvPicPr>
          <p:cNvPr id="494" name="Google Shape;494;p60" descr="https://pbs.twimg.com/media/D1isjfTWkAAdfdS.jpg:large"/>
          <p:cNvPicPr preferRelativeResize="0"/>
          <p:nvPr/>
        </p:nvPicPr>
        <p:blipFill rotWithShape="1">
          <a:blip r:embed="rId3">
            <a:alphaModFix/>
          </a:blip>
          <a:srcRect/>
          <a:stretch/>
        </p:blipFill>
        <p:spPr>
          <a:xfrm>
            <a:off x="2635487" y="2478947"/>
            <a:ext cx="3853409" cy="2570224"/>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1"/>
          <p:cNvSpPr txBox="1">
            <a:spLocks noGrp="1"/>
          </p:cNvSpPr>
          <p:nvPr>
            <p:ph type="body" idx="1"/>
          </p:nvPr>
        </p:nvSpPr>
        <p:spPr>
          <a:xfrm>
            <a:off x="302004" y="1312010"/>
            <a:ext cx="8512728" cy="1607359"/>
          </a:xfrm>
          <a:prstGeom prst="rect">
            <a:avLst/>
          </a:prstGeom>
          <a:noFill/>
          <a:ln>
            <a:noFill/>
          </a:ln>
        </p:spPr>
        <p:txBody>
          <a:bodyPr spcFirstLastPara="1" wrap="square" lIns="68575" tIns="34275" rIns="68575" bIns="34275" anchor="t" anchorCtr="0">
            <a:noAutofit/>
          </a:bodyPr>
          <a:lstStyle/>
          <a:p>
            <a:pPr marL="177800" lvl="0" indent="-177800" algn="l" rtl="0">
              <a:lnSpc>
                <a:spcPct val="70000"/>
              </a:lnSpc>
              <a:spcBef>
                <a:spcPts val="0"/>
              </a:spcBef>
              <a:spcAft>
                <a:spcPts val="0"/>
              </a:spcAft>
              <a:buClr>
                <a:schemeClr val="dk1"/>
              </a:buClr>
              <a:buSzPts val="1600"/>
              <a:buChar char="•"/>
            </a:pPr>
            <a:r>
              <a:rPr lang="ru" sz="1600" b="1" i="1" u="sng"/>
              <a:t>Вирусная атака. </a:t>
            </a:r>
            <a:r>
              <a:rPr lang="ru" sz="1600"/>
              <a:t>Это один из самых популярных методик взлома личных страниц. Чтобы провести вскрытие с помощью вирусного ПО, потребуется внедрить вирус на компьютер человека. Вы можете сделать это при помощи ссылки на скачивание вирусной программы или же передать её через флешку. Единственное препятствие здесь - антивирус на устройстве. Поэтому перед тем как загружать вирус, необходимо позаботиться о его защите. Сделать это можно при помощи специальной программы. Она замаскирует код вирусной программы. Антивирус не обнаружит вредоносные элементы.</a:t>
            </a:r>
            <a:br>
              <a:rPr lang="ru" sz="1600"/>
            </a:br>
            <a:endParaRPr sz="1600"/>
          </a:p>
        </p:txBody>
      </p:sp>
      <p:sp>
        <p:nvSpPr>
          <p:cNvPr id="500" name="Google Shape;500;p61"/>
          <p:cNvSpPr txBox="1"/>
          <p:nvPr/>
        </p:nvSpPr>
        <p:spPr>
          <a:xfrm>
            <a:off x="827484" y="261611"/>
            <a:ext cx="7469415" cy="105039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2"/>
              </a:buClr>
              <a:buSzPts val="2100"/>
              <a:buFont typeface="Calibri"/>
              <a:buNone/>
            </a:pPr>
            <a:r>
              <a:rPr lang="ru" sz="2100" b="1" i="0">
                <a:solidFill>
                  <a:schemeClr val="dk2"/>
                </a:solidFill>
                <a:latin typeface="Calibri"/>
                <a:ea typeface="Calibri"/>
                <a:cs typeface="Calibri"/>
                <a:sym typeface="Calibri"/>
              </a:rPr>
              <a:t>Основные способы</a:t>
            </a:r>
            <a:r>
              <a:rPr lang="ru" sz="2100" b="0" i="0">
                <a:solidFill>
                  <a:schemeClr val="dk2"/>
                </a:solidFill>
                <a:latin typeface="Calibri"/>
                <a:ea typeface="Calibri"/>
                <a:cs typeface="Calibri"/>
                <a:sym typeface="Calibri"/>
              </a:rPr>
              <a:t> </a:t>
            </a:r>
            <a:r>
              <a:rPr lang="ru" sz="2100" b="1" i="0">
                <a:solidFill>
                  <a:schemeClr val="dk2"/>
                </a:solidFill>
                <a:latin typeface="Calibri"/>
                <a:ea typeface="Calibri"/>
                <a:cs typeface="Calibri"/>
                <a:sym typeface="Calibri"/>
              </a:rPr>
              <a:t>читать чужие сообщения в Ватсап, Вайбер и Телеграм</a:t>
            </a:r>
            <a:endParaRPr sz="2100" b="0" i="0">
              <a:solidFill>
                <a:schemeClr val="dk2"/>
              </a:solidFill>
              <a:latin typeface="Calibri"/>
              <a:ea typeface="Calibri"/>
              <a:cs typeface="Calibri"/>
              <a:sym typeface="Calibri"/>
            </a:endParaRPr>
          </a:p>
        </p:txBody>
      </p:sp>
      <p:pic>
        <p:nvPicPr>
          <p:cNvPr id="501" name="Google Shape;501;p61" descr="https://pbs.twimg.com/media/Dbo37G3X4AAzhh9.jpg"/>
          <p:cNvPicPr preferRelativeResize="0"/>
          <p:nvPr/>
        </p:nvPicPr>
        <p:blipFill rotWithShape="1">
          <a:blip r:embed="rId3">
            <a:alphaModFix/>
          </a:blip>
          <a:srcRect/>
          <a:stretch/>
        </p:blipFill>
        <p:spPr>
          <a:xfrm>
            <a:off x="3809935" y="2529281"/>
            <a:ext cx="2450350" cy="2450350"/>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1100"/>
              <a:t>Доп информация</a:t>
            </a:r>
            <a:endParaRPr sz="1100"/>
          </a:p>
        </p:txBody>
      </p:sp>
      <p:sp>
        <p:nvSpPr>
          <p:cNvPr id="507" name="Google Shape;507;p62"/>
          <p:cNvSpPr/>
          <p:nvPr/>
        </p:nvSpPr>
        <p:spPr>
          <a:xfrm>
            <a:off x="398477" y="1007502"/>
            <a:ext cx="7636078" cy="120032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100" b="1" i="1">
                <a:solidFill>
                  <a:schemeClr val="dk1"/>
                </a:solidFill>
                <a:latin typeface="Tahoma"/>
                <a:ea typeface="Tahoma"/>
                <a:cs typeface="Tahoma"/>
                <a:sym typeface="Tahoma"/>
              </a:rPr>
              <a:t>Групповые чаты и их уязвимости</a:t>
            </a:r>
            <a:r>
              <a:rPr lang="ru" sz="1100">
                <a:solidFill>
                  <a:schemeClr val="dk1"/>
                </a:solidFill>
                <a:latin typeface="Calibri"/>
                <a:ea typeface="Calibri"/>
                <a:cs typeface="Calibri"/>
                <a:sym typeface="Calibri"/>
              </a:rPr>
              <a:t/>
            </a:r>
            <a:br>
              <a:rPr lang="ru" sz="1100">
                <a:solidFill>
                  <a:schemeClr val="dk1"/>
                </a:solidFill>
                <a:latin typeface="Calibri"/>
                <a:ea typeface="Calibri"/>
                <a:cs typeface="Calibri"/>
                <a:sym typeface="Calibri"/>
              </a:rPr>
            </a:br>
            <a:r>
              <a:rPr lang="ru" sz="1100">
                <a:solidFill>
                  <a:schemeClr val="dk1"/>
                </a:solidFill>
                <a:latin typeface="Calibri"/>
                <a:ea typeface="Calibri"/>
                <a:cs typeface="Calibri"/>
                <a:sym typeface="Calibri"/>
              </a:rPr>
              <a:t/>
            </a:r>
            <a:br>
              <a:rPr lang="ru" sz="1100">
                <a:solidFill>
                  <a:schemeClr val="dk1"/>
                </a:solidFill>
                <a:latin typeface="Calibri"/>
                <a:ea typeface="Calibri"/>
                <a:cs typeface="Calibri"/>
                <a:sym typeface="Calibri"/>
              </a:rPr>
            </a:br>
            <a:r>
              <a:rPr lang="ru" sz="1100" b="0" i="0">
                <a:solidFill>
                  <a:schemeClr val="dk1"/>
                </a:solidFill>
                <a:latin typeface="Tahoma"/>
                <a:ea typeface="Tahoma"/>
                <a:cs typeface="Tahoma"/>
                <a:sym typeface="Tahoma"/>
              </a:rPr>
              <a:t>С групповыми чатами проблем намного больше. Исследования специалистов показывают, что в них не применяется сквозное шифрование, при этом и обратная секретность тоже не используются. Происходит это из-за того, что классические функции безопасности предназначены для двух собеседников. Для большего количества людей схемы описанные выше не работают. Таким образом хакер сможет получить доступ к одному из серверов и читать переписки в групповых чатах.</a:t>
            </a:r>
            <a:endParaRPr sz="1100">
              <a:solidFill>
                <a:schemeClr val="dk1"/>
              </a:solidFill>
              <a:latin typeface="Calibri"/>
              <a:ea typeface="Calibri"/>
              <a:cs typeface="Calibri"/>
              <a:sym typeface="Calibri"/>
            </a:endParaRPr>
          </a:p>
        </p:txBody>
      </p:sp>
      <p:sp>
        <p:nvSpPr>
          <p:cNvPr id="508" name="Google Shape;508;p62"/>
          <p:cNvSpPr/>
          <p:nvPr/>
        </p:nvSpPr>
        <p:spPr>
          <a:xfrm>
            <a:off x="220211" y="2207831"/>
            <a:ext cx="8865066" cy="200824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900" b="1" i="0">
                <a:solidFill>
                  <a:schemeClr val="dk1"/>
                </a:solidFill>
                <a:latin typeface="Tahoma"/>
                <a:ea typeface="Tahoma"/>
                <a:cs typeface="Tahoma"/>
                <a:sym typeface="Tahoma"/>
              </a:rPr>
              <a:t>Уязвимости Телеграм</a:t>
            </a:r>
            <a:r>
              <a:rPr lang="ru" sz="900" b="0" i="0">
                <a:solidFill>
                  <a:schemeClr val="dk1"/>
                </a:solidFill>
                <a:latin typeface="Tahoma"/>
                <a:ea typeface="Tahoma"/>
                <a:cs typeface="Tahoma"/>
                <a:sym typeface="Tahoma"/>
              </a:rPr>
              <a:t/>
            </a:r>
            <a:br>
              <a:rPr lang="ru" sz="900" b="0" i="0">
                <a:solidFill>
                  <a:schemeClr val="dk1"/>
                </a:solidFill>
                <a:latin typeface="Tahoma"/>
                <a:ea typeface="Tahoma"/>
                <a:cs typeface="Tahoma"/>
                <a:sym typeface="Tahoma"/>
              </a:rPr>
            </a:br>
            <a:r>
              <a:rPr lang="ru" sz="900" b="0" i="0">
                <a:solidFill>
                  <a:schemeClr val="dk1"/>
                </a:solidFill>
                <a:latin typeface="Tahoma"/>
                <a:ea typeface="Tahoma"/>
                <a:cs typeface="Tahoma"/>
                <a:sym typeface="Tahoma"/>
              </a:rPr>
              <a:t/>
            </a:r>
            <a:br>
              <a:rPr lang="ru" sz="900" b="0" i="0">
                <a:solidFill>
                  <a:schemeClr val="dk1"/>
                </a:solidFill>
                <a:latin typeface="Tahoma"/>
                <a:ea typeface="Tahoma"/>
                <a:cs typeface="Tahoma"/>
                <a:sym typeface="Tahoma"/>
              </a:rPr>
            </a:br>
            <a:r>
              <a:rPr lang="ru" sz="900" b="0" i="0">
                <a:solidFill>
                  <a:schemeClr val="dk1"/>
                </a:solidFill>
                <a:latin typeface="Tahoma"/>
                <a:ea typeface="Tahoma"/>
                <a:cs typeface="Tahoma"/>
                <a:sym typeface="Tahoma"/>
              </a:rPr>
              <a:t>Телеграмм использует протокол MTProto 2.0. Удивительно, но о нем разработчики не сообщают практически никакой информации. Серверы веб-ресурса находятся по всему миру. Но все они связаны между собой, чтобы оперативно доставлять смс своим пользователям. При этом схема шифрования передаваемых данных обычная, она ничем не отличается от схем на других платформах. Но есть одна особенность - не используется прямое соединение клиентов. Трафик из приложения поступает на серверы независимо от формата беседы пользователей. То есть различий между секретным чатом и обычным в этом случае нет.</a:t>
            </a:r>
            <a:br>
              <a:rPr lang="ru" sz="900" b="0" i="0">
                <a:solidFill>
                  <a:schemeClr val="dk1"/>
                </a:solidFill>
                <a:latin typeface="Tahoma"/>
                <a:ea typeface="Tahoma"/>
                <a:cs typeface="Tahoma"/>
                <a:sym typeface="Tahoma"/>
              </a:rPr>
            </a:br>
            <a:r>
              <a:rPr lang="ru" sz="900" b="0" i="0">
                <a:solidFill>
                  <a:schemeClr val="dk1"/>
                </a:solidFill>
                <a:latin typeface="Tahoma"/>
                <a:ea typeface="Tahoma"/>
                <a:cs typeface="Tahoma"/>
                <a:sym typeface="Tahoma"/>
              </a:rPr>
              <a:t/>
            </a:r>
            <a:br>
              <a:rPr lang="ru" sz="900" b="0" i="0">
                <a:solidFill>
                  <a:schemeClr val="dk1"/>
                </a:solidFill>
                <a:latin typeface="Tahoma"/>
                <a:ea typeface="Tahoma"/>
                <a:cs typeface="Tahoma"/>
                <a:sym typeface="Tahoma"/>
              </a:rPr>
            </a:br>
            <a:r>
              <a:rPr lang="ru" sz="900" b="0" i="0">
                <a:solidFill>
                  <a:schemeClr val="dk1"/>
                </a:solidFill>
                <a:latin typeface="Tahoma"/>
                <a:ea typeface="Tahoma"/>
                <a:cs typeface="Tahoma"/>
                <a:sym typeface="Tahoma"/>
              </a:rPr>
              <a:t>Многие считают, что протокол MTProto 2.0 надежен и перехватить его данные нельзя.Но это не правда, он уязвим для некоторых типов хакерских атак.</a:t>
            </a:r>
            <a:r>
              <a:rPr lang="ru" sz="900">
                <a:solidFill>
                  <a:schemeClr val="dk1"/>
                </a:solidFill>
                <a:latin typeface="Calibri"/>
                <a:ea typeface="Calibri"/>
                <a:cs typeface="Calibri"/>
                <a:sym typeface="Calibri"/>
              </a:rPr>
              <a:t/>
            </a:r>
            <a:br>
              <a:rPr lang="ru" sz="900">
                <a:solidFill>
                  <a:schemeClr val="dk1"/>
                </a:solidFill>
                <a:latin typeface="Calibri"/>
                <a:ea typeface="Calibri"/>
                <a:cs typeface="Calibri"/>
                <a:sym typeface="Calibri"/>
              </a:rPr>
            </a:br>
            <a:r>
              <a:rPr lang="ru" sz="900">
                <a:solidFill>
                  <a:schemeClr val="dk1"/>
                </a:solidFill>
                <a:latin typeface="Calibri"/>
                <a:ea typeface="Calibri"/>
                <a:cs typeface="Calibri"/>
                <a:sym typeface="Calibri"/>
              </a:rPr>
              <a:t/>
            </a:r>
            <a:br>
              <a:rPr lang="ru" sz="900">
                <a:solidFill>
                  <a:schemeClr val="dk1"/>
                </a:solidFill>
                <a:latin typeface="Calibri"/>
                <a:ea typeface="Calibri"/>
                <a:cs typeface="Calibri"/>
                <a:sym typeface="Calibri"/>
              </a:rPr>
            </a:br>
            <a:r>
              <a:rPr lang="ru" sz="900" b="0" i="0">
                <a:solidFill>
                  <a:schemeClr val="dk1"/>
                </a:solidFill>
                <a:latin typeface="Tahoma"/>
                <a:ea typeface="Tahoma"/>
                <a:cs typeface="Tahoma"/>
                <a:sym typeface="Tahoma"/>
              </a:rPr>
              <a:t>Ещё одна причина, по которой Телеграмм считается наиболее безопасным мессенджером - его исходники открыты. Но в них отсутствует код сервера, поэтому вряд ли этот момент действительно заслуживает внимания.</a:t>
            </a:r>
            <a:r>
              <a:rPr lang="ru" sz="900">
                <a:solidFill>
                  <a:schemeClr val="dk1"/>
                </a:solidFill>
                <a:latin typeface="Calibri"/>
                <a:ea typeface="Calibri"/>
                <a:cs typeface="Calibri"/>
                <a:sym typeface="Calibri"/>
              </a:rPr>
              <a:t/>
            </a:r>
            <a:br>
              <a:rPr lang="ru" sz="900">
                <a:solidFill>
                  <a:schemeClr val="dk1"/>
                </a:solidFill>
                <a:latin typeface="Calibri"/>
                <a:ea typeface="Calibri"/>
                <a:cs typeface="Calibri"/>
                <a:sym typeface="Calibri"/>
              </a:rPr>
            </a:br>
            <a:r>
              <a:rPr lang="ru" sz="900">
                <a:solidFill>
                  <a:schemeClr val="dk1"/>
                </a:solidFill>
                <a:latin typeface="Calibri"/>
                <a:ea typeface="Calibri"/>
                <a:cs typeface="Calibri"/>
                <a:sym typeface="Calibri"/>
              </a:rPr>
              <a:t/>
            </a:r>
            <a:br>
              <a:rPr lang="ru" sz="900">
                <a:solidFill>
                  <a:schemeClr val="dk1"/>
                </a:solidFill>
                <a:latin typeface="Calibri"/>
                <a:ea typeface="Calibri"/>
                <a:cs typeface="Calibri"/>
                <a:sym typeface="Calibri"/>
              </a:rPr>
            </a:br>
            <a:r>
              <a:rPr lang="ru" sz="900" b="0" i="0">
                <a:solidFill>
                  <a:schemeClr val="dk1"/>
                </a:solidFill>
                <a:latin typeface="Tahoma"/>
                <a:ea typeface="Tahoma"/>
                <a:cs typeface="Tahoma"/>
                <a:sym typeface="Tahoma"/>
              </a:rPr>
              <a:t>Для атаки на этот мессенджер можно использовать множество способов. Иногда для получения доступа к чужому логину и паролю нужно лишь заменить часть информации в исходном коде.</a:t>
            </a:r>
            <a:endParaRPr sz="900">
              <a:solidFill>
                <a:schemeClr val="dk1"/>
              </a:solidFill>
              <a:latin typeface="Calibri"/>
              <a:ea typeface="Calibri"/>
              <a:cs typeface="Calibri"/>
              <a:sym typeface="Calibri"/>
            </a:endParaRPr>
          </a:p>
        </p:txBody>
      </p:sp>
      <p:sp>
        <p:nvSpPr>
          <p:cNvPr id="509" name="Google Shape;509;p62"/>
          <p:cNvSpPr/>
          <p:nvPr/>
        </p:nvSpPr>
        <p:spPr>
          <a:xfrm>
            <a:off x="220211" y="4354491"/>
            <a:ext cx="8196043"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b="1" i="0">
                <a:solidFill>
                  <a:schemeClr val="dk1"/>
                </a:solidFill>
                <a:latin typeface="Arial"/>
                <a:ea typeface="Arial"/>
                <a:cs typeface="Arial"/>
                <a:sym typeface="Arial"/>
              </a:rPr>
              <a:t>Анализатор трафика</a:t>
            </a:r>
            <a:r>
              <a:rPr lang="ru" sz="1400" b="0" i="0">
                <a:solidFill>
                  <a:schemeClr val="dk1"/>
                </a:solidFill>
                <a:latin typeface="Arial"/>
                <a:ea typeface="Arial"/>
                <a:cs typeface="Arial"/>
                <a:sym typeface="Arial"/>
              </a:rPr>
              <a:t>, или </a:t>
            </a:r>
            <a:r>
              <a:rPr lang="ru" sz="1400" b="1" i="0">
                <a:solidFill>
                  <a:schemeClr val="dk1"/>
                </a:solidFill>
                <a:latin typeface="Arial"/>
                <a:ea typeface="Arial"/>
                <a:cs typeface="Arial"/>
                <a:sym typeface="Arial"/>
              </a:rPr>
              <a:t>сниффер</a:t>
            </a:r>
            <a:r>
              <a:rPr lang="ru" sz="1400" b="0" i="0">
                <a:solidFill>
                  <a:schemeClr val="dk1"/>
                </a:solidFill>
                <a:latin typeface="Arial"/>
                <a:ea typeface="Arial"/>
                <a:cs typeface="Arial"/>
                <a:sym typeface="Arial"/>
              </a:rPr>
              <a:t> (от </a:t>
            </a:r>
            <a:r>
              <a:rPr lang="ru" sz="1400" b="0" i="0" u="sng" strike="noStrike">
                <a:solidFill>
                  <a:schemeClr val="hlink"/>
                </a:solidFill>
                <a:latin typeface="Arial"/>
                <a:ea typeface="Arial"/>
                <a:cs typeface="Arial"/>
                <a:sym typeface="Arial"/>
                <a:hlinkClick r:id="rId3"/>
              </a:rPr>
              <a:t>англ.</a:t>
            </a:r>
            <a:r>
              <a:rPr lang="ru" sz="1400" b="0" i="0">
                <a:solidFill>
                  <a:schemeClr val="dk1"/>
                </a:solidFill>
                <a:latin typeface="Arial"/>
                <a:ea typeface="Arial"/>
                <a:cs typeface="Arial"/>
                <a:sym typeface="Arial"/>
              </a:rPr>
              <a:t> </a:t>
            </a:r>
            <a:r>
              <a:rPr lang="ru" sz="1400" b="0" i="1">
                <a:solidFill>
                  <a:schemeClr val="dk1"/>
                </a:solidFill>
                <a:latin typeface="Arial"/>
                <a:ea typeface="Arial"/>
                <a:cs typeface="Arial"/>
                <a:sym typeface="Arial"/>
              </a:rPr>
              <a:t>to sniff — нюхать</a:t>
            </a:r>
            <a:r>
              <a:rPr lang="ru" sz="1400" b="0" i="0">
                <a:solidFill>
                  <a:schemeClr val="dk1"/>
                </a:solidFill>
                <a:latin typeface="Arial"/>
                <a:ea typeface="Arial"/>
                <a:cs typeface="Arial"/>
                <a:sym typeface="Arial"/>
              </a:rPr>
              <a:t>) — программа или устройство для перехвата и анализа сетевого трафика (своего и/или чужого).</a:t>
            </a: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p:nvPr/>
        </p:nvSpPr>
        <p:spPr>
          <a:xfrm>
            <a:off x="507200" y="1349000"/>
            <a:ext cx="1897800" cy="7188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400" b="1">
              <a:solidFill>
                <a:srgbClr val="434343"/>
              </a:solidFill>
              <a:latin typeface="Roboto"/>
              <a:ea typeface="Roboto"/>
              <a:cs typeface="Roboto"/>
              <a:sym typeface="Roboto"/>
            </a:endParaRPr>
          </a:p>
        </p:txBody>
      </p:sp>
      <p:sp>
        <p:nvSpPr>
          <p:cNvPr id="168" name="Google Shape;168;p28"/>
          <p:cNvSpPr txBox="1"/>
          <p:nvPr/>
        </p:nvSpPr>
        <p:spPr>
          <a:xfrm>
            <a:off x="1637376"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WhatsApp</a:t>
            </a:r>
            <a:endParaRPr sz="3000">
              <a:solidFill>
                <a:srgbClr val="434343"/>
              </a:solidFill>
              <a:latin typeface="Comfortaa"/>
              <a:ea typeface="Comfortaa"/>
              <a:cs typeface="Comfortaa"/>
              <a:sym typeface="Comfortaa"/>
            </a:endParaRPr>
          </a:p>
        </p:txBody>
      </p:sp>
      <p:sp>
        <p:nvSpPr>
          <p:cNvPr id="169" name="Google Shape;169;p28"/>
          <p:cNvSpPr txBox="1"/>
          <p:nvPr/>
        </p:nvSpPr>
        <p:spPr>
          <a:xfrm>
            <a:off x="6636000" y="1359850"/>
            <a:ext cx="1987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Signal Messenger</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Java, C</a:t>
            </a:r>
            <a:r>
              <a:rPr lang="ru" sz="1400">
                <a:solidFill>
                  <a:srgbClr val="434343"/>
                </a:solidFill>
                <a:latin typeface="Roboto"/>
                <a:ea typeface="Roboto"/>
                <a:cs typeface="Roboto"/>
                <a:sym typeface="Roboto"/>
              </a:rPr>
              <a:t>,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июнь 2014</a:t>
            </a:r>
            <a:endParaRPr sz="1100">
              <a:solidFill>
                <a:srgbClr val="434343"/>
              </a:solidFill>
              <a:latin typeface="Roboto"/>
              <a:ea typeface="Roboto"/>
              <a:cs typeface="Roboto"/>
              <a:sym typeface="Roboto"/>
            </a:endParaRPr>
          </a:p>
        </p:txBody>
      </p:sp>
      <p:sp>
        <p:nvSpPr>
          <p:cNvPr id="170" name="Google Shape;170;p28"/>
          <p:cNvSpPr txBox="1"/>
          <p:nvPr/>
        </p:nvSpPr>
        <p:spPr>
          <a:xfrm>
            <a:off x="2405000" y="1346661"/>
            <a:ext cx="2041200" cy="718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Facebook</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Erlang</a:t>
            </a:r>
            <a:r>
              <a:rPr lang="ru" sz="1400">
                <a:solidFill>
                  <a:srgbClr val="434343"/>
                </a:solidFill>
                <a:latin typeface="Roboto"/>
                <a:ea typeface="Roboto"/>
                <a:cs typeface="Roboto"/>
                <a:sym typeface="Roboto"/>
              </a:rPr>
              <a:t>,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январь 2009</a:t>
            </a:r>
            <a:endParaRPr sz="1400">
              <a:solidFill>
                <a:srgbClr val="434343"/>
              </a:solidFill>
              <a:latin typeface="Roboto"/>
              <a:ea typeface="Roboto"/>
              <a:cs typeface="Roboto"/>
              <a:sym typeface="Roboto"/>
            </a:endParaRPr>
          </a:p>
        </p:txBody>
      </p:sp>
      <p:sp>
        <p:nvSpPr>
          <p:cNvPr id="171" name="Google Shape;171;p28"/>
          <p:cNvSpPr/>
          <p:nvPr/>
        </p:nvSpPr>
        <p:spPr>
          <a:xfrm>
            <a:off x="507200" y="2128100"/>
            <a:ext cx="3939000" cy="27990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b="1">
                <a:latin typeface="Montserrat"/>
                <a:ea typeface="Montserrat"/>
                <a:cs typeface="Montserrat"/>
                <a:sym typeface="Montserrat"/>
              </a:rPr>
              <a:t>WhatsApp Inc.</a:t>
            </a:r>
            <a:r>
              <a:rPr lang="ru" sz="1300">
                <a:latin typeface="Montserrat"/>
                <a:ea typeface="Montserrat"/>
                <a:cs typeface="Montserrat"/>
                <a:sym typeface="Montserrat"/>
              </a:rPr>
              <a:t> - компания изначально создавшая мессенджер, была основана в </a:t>
            </a:r>
            <a:r>
              <a:rPr lang="ru" sz="1300" b="1">
                <a:latin typeface="Montserrat"/>
                <a:ea typeface="Montserrat"/>
                <a:cs typeface="Montserrat"/>
                <a:sym typeface="Montserrat"/>
              </a:rPr>
              <a:t>2009, США</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С октября </a:t>
            </a:r>
            <a:r>
              <a:rPr lang="ru" sz="1300" b="1">
                <a:latin typeface="Montserrat"/>
                <a:ea typeface="Montserrat"/>
                <a:cs typeface="Montserrat"/>
                <a:sym typeface="Montserrat"/>
              </a:rPr>
              <a:t>2014</a:t>
            </a:r>
            <a:r>
              <a:rPr lang="ru" sz="1300">
                <a:latin typeface="Montserrat"/>
                <a:ea typeface="Montserrat"/>
                <a:cs typeface="Montserrat"/>
                <a:sym typeface="Montserrat"/>
              </a:rPr>
              <a:t> принадлежит </a:t>
            </a:r>
            <a:r>
              <a:rPr lang="ru" sz="1300" b="1">
                <a:latin typeface="Montserrat"/>
                <a:ea typeface="Montserrat"/>
                <a:cs typeface="Montserrat"/>
                <a:sym typeface="Montserrat"/>
              </a:rPr>
              <a:t>Facebook</a:t>
            </a:r>
            <a:endParaRPr sz="1300" b="1">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Из-за высокой популярности </a:t>
            </a:r>
            <a:r>
              <a:rPr lang="ru" sz="1300" b="1">
                <a:latin typeface="Montserrat"/>
                <a:ea typeface="Montserrat"/>
                <a:cs typeface="Montserrat"/>
                <a:sym typeface="Montserrat"/>
              </a:rPr>
              <a:t>WhatsApp</a:t>
            </a:r>
            <a:r>
              <a:rPr lang="ru" sz="1300">
                <a:latin typeface="Montserrat"/>
                <a:ea typeface="Montserrat"/>
                <a:cs typeface="Montserrat"/>
                <a:sym typeface="Montserrat"/>
              </a:rPr>
              <a:t> снижается выручка мобильных операторов за </a:t>
            </a:r>
            <a:r>
              <a:rPr lang="ru" sz="1300" b="1">
                <a:latin typeface="Montserrat"/>
                <a:ea typeface="Montserrat"/>
                <a:cs typeface="Montserrat"/>
                <a:sym typeface="Montserrat"/>
              </a:rPr>
              <a:t>SMS</a:t>
            </a:r>
            <a:r>
              <a:rPr lang="ru" sz="1300">
                <a:latin typeface="Montserrat"/>
                <a:ea typeface="Montserrat"/>
                <a:cs typeface="Montserrat"/>
                <a:sym typeface="Montserrat"/>
              </a:rPr>
              <a:t> и </a:t>
            </a:r>
            <a:r>
              <a:rPr lang="ru" sz="1300" b="1">
                <a:latin typeface="Montserrat"/>
                <a:ea typeface="Montserrat"/>
                <a:cs typeface="Montserrat"/>
                <a:sym typeface="Montserrat"/>
              </a:rPr>
              <a:t>звонки</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По оценке на </a:t>
            </a:r>
            <a:r>
              <a:rPr lang="ru" sz="1300" b="1">
                <a:latin typeface="Montserrat"/>
                <a:ea typeface="Montserrat"/>
                <a:cs typeface="Montserrat"/>
                <a:sym typeface="Montserrat"/>
              </a:rPr>
              <a:t>2012</a:t>
            </a:r>
            <a:r>
              <a:rPr lang="ru" sz="1300">
                <a:latin typeface="Montserrat"/>
                <a:ea typeface="Montserrat"/>
                <a:cs typeface="Montserrat"/>
                <a:sym typeface="Montserrat"/>
              </a:rPr>
              <a:t>, потери могли достигать </a:t>
            </a:r>
            <a:r>
              <a:rPr lang="ru" sz="1300" b="1">
                <a:latin typeface="Montserrat"/>
                <a:ea typeface="Montserrat"/>
                <a:cs typeface="Montserrat"/>
                <a:sym typeface="Montserrat"/>
              </a:rPr>
              <a:t>десятков миллиардов долларов</a:t>
            </a:r>
            <a:r>
              <a:rPr lang="ru" sz="1300">
                <a:latin typeface="Montserrat"/>
                <a:ea typeface="Montserrat"/>
                <a:cs typeface="Montserrat"/>
                <a:sym typeface="Montserrat"/>
              </a:rPr>
              <a:t>.</a:t>
            </a:r>
            <a:endParaRPr sz="1300">
              <a:latin typeface="Montserrat"/>
              <a:ea typeface="Montserrat"/>
              <a:cs typeface="Montserrat"/>
              <a:sym typeface="Montserrat"/>
            </a:endParaRPr>
          </a:p>
        </p:txBody>
      </p:sp>
      <p:sp>
        <p:nvSpPr>
          <p:cNvPr id="172" name="Google Shape;172;p28"/>
          <p:cNvSpPr txBox="1">
            <a:spLocks noGrp="1"/>
          </p:cNvSpPr>
          <p:nvPr>
            <p:ph type="sldNum" idx="12"/>
          </p:nvPr>
        </p:nvSpPr>
        <p:spPr>
          <a:xfrm>
            <a:off x="8683996" y="4701975"/>
            <a:ext cx="287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000">
                <a:solidFill>
                  <a:srgbClr val="666666"/>
                </a:solidFill>
                <a:latin typeface="Arial"/>
                <a:ea typeface="Arial"/>
                <a:cs typeface="Arial"/>
                <a:sym typeface="Arial"/>
              </a:rPr>
              <a:t>4</a:t>
            </a:fld>
            <a:endParaRPr sz="1000">
              <a:solidFill>
                <a:srgbClr val="666666"/>
              </a:solidFill>
              <a:latin typeface="Arial"/>
              <a:ea typeface="Arial"/>
              <a:cs typeface="Arial"/>
              <a:sym typeface="Arial"/>
            </a:endParaRPr>
          </a:p>
        </p:txBody>
      </p:sp>
      <p:sp>
        <p:nvSpPr>
          <p:cNvPr id="173" name="Google Shape;173;p28"/>
          <p:cNvSpPr/>
          <p:nvPr/>
        </p:nvSpPr>
        <p:spPr>
          <a:xfrm>
            <a:off x="4715550" y="2144025"/>
            <a:ext cx="3939000" cy="27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Разработан </a:t>
            </a:r>
            <a:r>
              <a:rPr lang="ru" sz="1300" b="1">
                <a:latin typeface="Montserrat"/>
                <a:ea typeface="Montserrat"/>
                <a:cs typeface="Montserrat"/>
                <a:sym typeface="Montserrat"/>
              </a:rPr>
              <a:t>Мокси Марленспайком</a:t>
            </a:r>
            <a:r>
              <a:rPr lang="ru" sz="1300">
                <a:latin typeface="Montserrat"/>
                <a:ea typeface="Montserrat"/>
                <a:cs typeface="Montserrat"/>
                <a:sym typeface="Montserrat"/>
              </a:rPr>
              <a:t> и созданной им компанией </a:t>
            </a:r>
            <a:r>
              <a:rPr lang="ru" sz="1300" b="1">
                <a:latin typeface="Montserrat"/>
                <a:ea typeface="Montserrat"/>
                <a:cs typeface="Montserrat"/>
                <a:sym typeface="Montserrat"/>
              </a:rPr>
              <a:t>Open Whisper Systems</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Основной акцент в разработке - </a:t>
            </a:r>
            <a:r>
              <a:rPr lang="ru" sz="1300" b="1">
                <a:latin typeface="Montserrat"/>
                <a:ea typeface="Montserrat"/>
                <a:cs typeface="Montserrat"/>
                <a:sym typeface="Montserrat"/>
              </a:rPr>
              <a:t>конфиденциальность</a:t>
            </a:r>
            <a:r>
              <a:rPr lang="ru" sz="1300">
                <a:latin typeface="Montserrat"/>
                <a:ea typeface="Montserrat"/>
                <a:cs typeface="Montserrat"/>
                <a:sym typeface="Montserrat"/>
              </a:rPr>
              <a:t> и </a:t>
            </a:r>
            <a:r>
              <a:rPr lang="ru" sz="1300" b="1">
                <a:latin typeface="Montserrat"/>
                <a:ea typeface="Montserrat"/>
                <a:cs typeface="Montserrat"/>
                <a:sym typeface="Montserrat"/>
              </a:rPr>
              <a:t>безопасность</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До ноября </a:t>
            </a:r>
            <a:r>
              <a:rPr lang="ru" sz="1300" b="1">
                <a:latin typeface="Montserrat"/>
                <a:ea typeface="Montserrat"/>
                <a:cs typeface="Montserrat"/>
                <a:sym typeface="Montserrat"/>
              </a:rPr>
              <a:t>2015</a:t>
            </a:r>
            <a:r>
              <a:rPr lang="ru" sz="1300">
                <a:latin typeface="Montserrat"/>
                <a:ea typeface="Montserrat"/>
                <a:cs typeface="Montserrat"/>
                <a:sym typeface="Montserrat"/>
              </a:rPr>
              <a:t> приложение называлось </a:t>
            </a:r>
            <a:r>
              <a:rPr lang="ru" sz="1300" b="1">
                <a:latin typeface="Montserrat"/>
                <a:ea typeface="Montserrat"/>
                <a:cs typeface="Montserrat"/>
                <a:sym typeface="Montserrat"/>
              </a:rPr>
              <a:t>TextSecure</a:t>
            </a:r>
            <a:r>
              <a:rPr lang="ru" sz="1300">
                <a:latin typeface="Montserrat"/>
                <a:ea typeface="Montserrat"/>
                <a:cs typeface="Montserrat"/>
                <a:sym typeface="Montserrat"/>
              </a:rPr>
              <a:t> и позволяло лишь обмен мгновенными сообщениями.</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p:txBody>
      </p:sp>
      <p:sp>
        <p:nvSpPr>
          <p:cNvPr id="174" name="Google Shape;174;p28"/>
          <p:cNvSpPr txBox="1"/>
          <p:nvPr/>
        </p:nvSpPr>
        <p:spPr>
          <a:xfrm>
            <a:off x="4648200" y="1359844"/>
            <a:ext cx="1987800" cy="692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100">
              <a:solidFill>
                <a:srgbClr val="434343"/>
              </a:solidFill>
              <a:latin typeface="Roboto"/>
              <a:ea typeface="Roboto"/>
              <a:cs typeface="Roboto"/>
              <a:sym typeface="Roboto"/>
            </a:endParaRPr>
          </a:p>
        </p:txBody>
      </p:sp>
      <p:sp>
        <p:nvSpPr>
          <p:cNvPr id="175" name="Google Shape;175;p28"/>
          <p:cNvSpPr txBox="1"/>
          <p:nvPr/>
        </p:nvSpPr>
        <p:spPr>
          <a:xfrm>
            <a:off x="5845651"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Signal</a:t>
            </a:r>
            <a:endParaRPr sz="3000">
              <a:solidFill>
                <a:srgbClr val="434343"/>
              </a:solidFill>
              <a:latin typeface="Comfortaa"/>
              <a:ea typeface="Comfortaa"/>
              <a:cs typeface="Comfortaa"/>
              <a:sym typeface="Comfortaa"/>
            </a:endParaRPr>
          </a:p>
        </p:txBody>
      </p:sp>
      <p:pic>
        <p:nvPicPr>
          <p:cNvPr id="176" name="Google Shape;176;p28" descr="Картинки по запросу &quot;whatsapp&quot;"/>
          <p:cNvPicPr preferRelativeResize="0"/>
          <p:nvPr/>
        </p:nvPicPr>
        <p:blipFill rotWithShape="1">
          <a:blip r:embed="rId3">
            <a:alphaModFix/>
          </a:blip>
          <a:srcRect/>
          <a:stretch/>
        </p:blipFill>
        <p:spPr>
          <a:xfrm>
            <a:off x="544319" y="207295"/>
            <a:ext cx="859350" cy="859350"/>
          </a:xfrm>
          <a:prstGeom prst="rect">
            <a:avLst/>
          </a:prstGeom>
          <a:noFill/>
          <a:ln>
            <a:noFill/>
          </a:ln>
        </p:spPr>
      </p:pic>
      <p:pic>
        <p:nvPicPr>
          <p:cNvPr id="177" name="Google Shape;177;p28" descr="Картинки по запросу &quot;ышптфд&quot;"/>
          <p:cNvPicPr preferRelativeResize="0"/>
          <p:nvPr/>
        </p:nvPicPr>
        <p:blipFill rotWithShape="1">
          <a:blip r:embed="rId4">
            <a:alphaModFix/>
          </a:blip>
          <a:srcRect/>
          <a:stretch/>
        </p:blipFill>
        <p:spPr>
          <a:xfrm>
            <a:off x="4727978" y="200323"/>
            <a:ext cx="794583" cy="794583"/>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ru" sz="1100"/>
              <a:t>Перехват токенов</a:t>
            </a:r>
            <a:br>
              <a:rPr lang="ru" sz="1100"/>
            </a:br>
            <a:endParaRPr sz="1100"/>
          </a:p>
        </p:txBody>
      </p:sp>
      <p:sp>
        <p:nvSpPr>
          <p:cNvPr id="515" name="Google Shape;515;p63"/>
          <p:cNvSpPr txBox="1">
            <a:spLocks noGrp="1"/>
          </p:cNvSpPr>
          <p:nvPr>
            <p:ph type="subTitle" idx="1"/>
          </p:nvPr>
        </p:nvSpPr>
        <p:spPr>
          <a:xfrm>
            <a:off x="1143000" y="2270454"/>
            <a:ext cx="6858000" cy="1241821"/>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r>
              <a:rPr lang="ru" sz="1100"/>
              <a:t>access_token - специальный "ключ" аккаунта ВКонтакте, который используется приложениями для взаимодействия с пользователем.</a:t>
            </a:r>
            <a:endParaRPr sz="11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txBox="1">
            <a:spLocks noGrp="1"/>
          </p:cNvSpPr>
          <p:nvPr>
            <p:ph type="title"/>
          </p:nvPr>
        </p:nvSpPr>
        <p:spPr>
          <a:xfrm>
            <a:off x="628650" y="327898"/>
            <a:ext cx="7886700" cy="74505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ru" sz="3000"/>
              <a:t>Ключи и токены вместо логинов и паролей</a:t>
            </a:r>
            <a:br>
              <a:rPr lang="ru" sz="3000"/>
            </a:br>
            <a:endParaRPr sz="3000"/>
          </a:p>
        </p:txBody>
      </p:sp>
      <p:sp>
        <p:nvSpPr>
          <p:cNvPr id="521" name="Google Shape;521;p64"/>
          <p:cNvSpPr txBox="1">
            <a:spLocks noGrp="1"/>
          </p:cNvSpPr>
          <p:nvPr>
            <p:ph type="body" idx="1"/>
          </p:nvPr>
        </p:nvSpPr>
        <p:spPr>
          <a:xfrm>
            <a:off x="628650" y="862148"/>
            <a:ext cx="7886700" cy="3953454"/>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200"/>
              <a:buChar char="•"/>
            </a:pPr>
            <a:r>
              <a:rPr lang="ru" sz="1200"/>
              <a:t>Для каждого домена, включая дочерние, браузер клиента генерирует случайным образом уникальный 256-битный ключ K. </a:t>
            </a:r>
            <a:r>
              <a:rPr lang="ru" sz="1200" b="1"/>
              <a:t>Этот ключ никогда не передается.</a:t>
            </a:r>
            <a:r>
              <a:rPr lang="ru" sz="1200"/>
              <a:t> Остается постоянным в пределах сессии пользователя. При каждой новой сессии создается новый ключ.</a:t>
            </a:r>
            <a:endParaRPr sz="1100"/>
          </a:p>
          <a:p>
            <a:pPr marL="177800" lvl="0" indent="-177800" algn="l" rtl="0">
              <a:lnSpc>
                <a:spcPct val="90000"/>
              </a:lnSpc>
              <a:spcBef>
                <a:spcPts val="800"/>
              </a:spcBef>
              <a:spcAft>
                <a:spcPts val="0"/>
              </a:spcAft>
              <a:buClr>
                <a:schemeClr val="dk1"/>
              </a:buClr>
              <a:buSzPts val="1200"/>
              <a:buChar char="•"/>
            </a:pPr>
            <a:r>
              <a:rPr lang="ru" sz="1200"/>
              <a:t>На основе ключа K браузер по специальному алгоритму генерирует 256-битный</a:t>
            </a:r>
            <a:r>
              <a:rPr lang="ru" sz="1200" baseline="30000"/>
              <a:t>*</a:t>
            </a:r>
            <a:r>
              <a:rPr lang="ru" sz="1200"/>
              <a:t> токен T для идентификации пользователя конкретным доменом. Идентификационный токен T пользователя (далее просто – токен) служит заменой сессионных cookie, подобных PHPSESSIONID и JSESSIONID.</a:t>
            </a:r>
            <a:endParaRPr sz="1100"/>
          </a:p>
          <a:p>
            <a:pPr marL="177800" lvl="0" indent="-177800" algn="l" rtl="0">
              <a:lnSpc>
                <a:spcPct val="90000"/>
              </a:lnSpc>
              <a:spcBef>
                <a:spcPts val="800"/>
              </a:spcBef>
              <a:spcAft>
                <a:spcPts val="0"/>
              </a:spcAft>
              <a:buClr>
                <a:schemeClr val="dk1"/>
              </a:buClr>
              <a:buSzPts val="1200"/>
              <a:buChar char="•"/>
            </a:pPr>
            <a:r>
              <a:rPr lang="ru" sz="1200"/>
              <a:t>Ключ K может быть «</a:t>
            </a:r>
            <a:r>
              <a:rPr lang="ru" sz="1200" b="1"/>
              <a:t>зафиксирован</a:t>
            </a:r>
            <a:r>
              <a:rPr lang="ru" sz="1200"/>
              <a:t>» пользователем. Фиксация ключа позволит пользователю оставаться авторизованным на сайте не ограниченно долго в разных сессиях браузера и возвращать ранее имевшуюся авторизацию. Это </a:t>
            </a:r>
            <a:r>
              <a:rPr lang="ru" sz="1200" b="1"/>
              <a:t>аналог функции «запомнить меня»</a:t>
            </a:r>
            <a:r>
              <a:rPr lang="ru" sz="1200"/>
              <a:t>.</a:t>
            </a:r>
            <a:endParaRPr sz="1100"/>
          </a:p>
          <a:p>
            <a:pPr marL="177800" lvl="0" indent="-177800" algn="l" rtl="0">
              <a:lnSpc>
                <a:spcPct val="90000"/>
              </a:lnSpc>
              <a:spcBef>
                <a:spcPts val="800"/>
              </a:spcBef>
              <a:spcAft>
                <a:spcPts val="0"/>
              </a:spcAft>
              <a:buClr>
                <a:schemeClr val="dk1"/>
              </a:buClr>
              <a:buSzPts val="1200"/>
              <a:buChar char="•"/>
            </a:pPr>
            <a:r>
              <a:rPr lang="ru" sz="1200"/>
              <a:t>При отмене фиксации, браузер «забудет» этот ключ и снова начнет формировать случайный ключ для данного домена при каждой новой сессии (начиная с текущей), что </a:t>
            </a:r>
            <a:r>
              <a:rPr lang="ru" sz="1200" b="1"/>
              <a:t>является аналогом «выхода»</a:t>
            </a:r>
            <a:r>
              <a:rPr lang="ru" sz="1200"/>
              <a:t> пользователя из сайта. Выход мгновенный, не требующий перезагрузки страницы.</a:t>
            </a:r>
            <a:endParaRPr sz="1100"/>
          </a:p>
          <a:p>
            <a:pPr marL="177800" lvl="0" indent="-177800" algn="l" rtl="0">
              <a:lnSpc>
                <a:spcPct val="90000"/>
              </a:lnSpc>
              <a:spcBef>
                <a:spcPts val="800"/>
              </a:spcBef>
              <a:spcAft>
                <a:spcPts val="0"/>
              </a:spcAft>
              <a:buClr>
                <a:schemeClr val="dk1"/>
              </a:buClr>
              <a:buSzPts val="1200"/>
              <a:buChar char="•"/>
            </a:pPr>
            <a:r>
              <a:rPr lang="ru" sz="1200"/>
              <a:t>Пользователь может создать для домена постоянный ключ. Постоянный ключ, как и зафиксированный, позволит пользователю возвращать ранее имевшуюся авторизацию. Фактически этот </a:t>
            </a:r>
            <a:r>
              <a:rPr lang="ru" sz="1200" b="1"/>
              <a:t>ключ становится заменой связи «логин-пароль».</a:t>
            </a:r>
            <a:endParaRPr sz="1100"/>
          </a:p>
          <a:p>
            <a:pPr marL="177800" lvl="0" indent="-177800" algn="l" rtl="0">
              <a:lnSpc>
                <a:spcPct val="90000"/>
              </a:lnSpc>
              <a:spcBef>
                <a:spcPts val="800"/>
              </a:spcBef>
              <a:spcAft>
                <a:spcPts val="0"/>
              </a:spcAft>
              <a:buClr>
                <a:schemeClr val="dk1"/>
              </a:buClr>
              <a:buSzPts val="1200"/>
              <a:buChar char="•"/>
            </a:pPr>
            <a:r>
              <a:rPr lang="ru" sz="1200"/>
              <a:t>Пользователь получает возможность управлять моментами, когда браузер для домена будет использовать постоянный ключ, а когда – случайный. Это </a:t>
            </a:r>
            <a:r>
              <a:rPr lang="ru" sz="1200" b="1"/>
              <a:t>аналог функции «логин / логаут»</a:t>
            </a:r>
            <a:r>
              <a:rPr lang="ru" sz="1200"/>
              <a:t>. Концепция представлена на скриншотах ниже.</a:t>
            </a:r>
            <a:endParaRPr sz="11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5"/>
          <p:cNvSpPr txBox="1">
            <a:spLocks noGrp="1"/>
          </p:cNvSpPr>
          <p:nvPr>
            <p:ph type="title"/>
          </p:nvPr>
        </p:nvSpPr>
        <p:spPr>
          <a:xfrm>
            <a:off x="628650" y="368301"/>
            <a:ext cx="7886700" cy="59517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ru" sz="3000" dirty="0"/>
              <a:t>Структура токена</a:t>
            </a:r>
            <a:br>
              <a:rPr lang="ru" sz="3000" dirty="0"/>
            </a:br>
            <a:endParaRPr sz="3000" dirty="0"/>
          </a:p>
        </p:txBody>
      </p:sp>
      <p:sp>
        <p:nvSpPr>
          <p:cNvPr id="527" name="Google Shape;527;p65"/>
          <p:cNvSpPr txBox="1">
            <a:spLocks noGrp="1"/>
          </p:cNvSpPr>
          <p:nvPr>
            <p:ph type="body" idx="1"/>
          </p:nvPr>
        </p:nvSpPr>
        <p:spPr>
          <a:xfrm>
            <a:off x="628650" y="1084226"/>
            <a:ext cx="7886700" cy="36597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1500"/>
              <a:buChar char="•"/>
            </a:pPr>
            <a:r>
              <a:rPr lang="ru" sz="1500"/>
              <a:t>Токен представляет собой 256-битную структуру, представляемую в виде шестнадцатеричной строки:</a:t>
            </a:r>
            <a:endParaRPr sz="1100"/>
          </a:p>
          <a:p>
            <a:pPr marL="177800" lvl="0" indent="-38100" algn="l" rtl="0">
              <a:lnSpc>
                <a:spcPct val="90000"/>
              </a:lnSpc>
              <a:spcBef>
                <a:spcPts val="800"/>
              </a:spcBef>
              <a:spcAft>
                <a:spcPts val="0"/>
              </a:spcAft>
              <a:buClr>
                <a:schemeClr val="dk1"/>
              </a:buClr>
              <a:buSzPts val="2100"/>
              <a:buNone/>
            </a:pPr>
            <a:endParaRPr sz="1100"/>
          </a:p>
          <a:p>
            <a:pPr marL="177800" lvl="0" indent="-38100" algn="l" rtl="0">
              <a:lnSpc>
                <a:spcPct val="90000"/>
              </a:lnSpc>
              <a:spcBef>
                <a:spcPts val="800"/>
              </a:spcBef>
              <a:spcAft>
                <a:spcPts val="0"/>
              </a:spcAft>
              <a:buClr>
                <a:schemeClr val="dk1"/>
              </a:buClr>
              <a:buSzPts val="2100"/>
              <a:buNone/>
            </a:pPr>
            <a:endParaRPr sz="1100"/>
          </a:p>
          <a:p>
            <a:pPr marL="177800" lvl="0" indent="-38100" algn="l" rtl="0">
              <a:lnSpc>
                <a:spcPct val="90000"/>
              </a:lnSpc>
              <a:spcBef>
                <a:spcPts val="800"/>
              </a:spcBef>
              <a:spcAft>
                <a:spcPts val="0"/>
              </a:spcAft>
              <a:buClr>
                <a:schemeClr val="dk1"/>
              </a:buClr>
              <a:buSzPts val="2100"/>
              <a:buNone/>
            </a:pPr>
            <a:endParaRPr sz="1100"/>
          </a:p>
          <a:p>
            <a:pPr marL="177800" lvl="0" indent="-38100" algn="l" rtl="0">
              <a:lnSpc>
                <a:spcPct val="90000"/>
              </a:lnSpc>
              <a:spcBef>
                <a:spcPts val="800"/>
              </a:spcBef>
              <a:spcAft>
                <a:spcPts val="0"/>
              </a:spcAft>
              <a:buClr>
                <a:schemeClr val="dk1"/>
              </a:buClr>
              <a:buSzPts val="2100"/>
              <a:buNone/>
            </a:pPr>
            <a:endParaRPr sz="1100"/>
          </a:p>
          <a:p>
            <a:pPr marL="177800" lvl="0" indent="-171450" algn="l" rtl="0">
              <a:lnSpc>
                <a:spcPct val="90000"/>
              </a:lnSpc>
              <a:spcBef>
                <a:spcPts val="800"/>
              </a:spcBef>
              <a:spcAft>
                <a:spcPts val="0"/>
              </a:spcAft>
              <a:buClr>
                <a:schemeClr val="dk1"/>
              </a:buClr>
              <a:buSzPts val="1500"/>
              <a:buChar char="•"/>
            </a:pPr>
            <a:r>
              <a:rPr lang="ru" sz="1500"/>
              <a:t>Идентификационная часть токена (старшие 128 бит) аналогична логину. По этой последовательности бит сервер может однозначно идентифицировать пользователя.</a:t>
            </a:r>
            <a:endParaRPr sz="1100"/>
          </a:p>
          <a:p>
            <a:pPr marL="177800" lvl="0" indent="-171450" algn="l" rtl="0">
              <a:lnSpc>
                <a:spcPct val="90000"/>
              </a:lnSpc>
              <a:spcBef>
                <a:spcPts val="800"/>
              </a:spcBef>
              <a:spcAft>
                <a:spcPts val="0"/>
              </a:spcAft>
              <a:buClr>
                <a:schemeClr val="dk1"/>
              </a:buClr>
              <a:buSzPts val="1500"/>
              <a:buChar char="•"/>
            </a:pPr>
            <a:r>
              <a:rPr lang="ru" sz="1500"/>
              <a:t>Аутентификационная часть токена (младшие 128 бит) аналогична паролю. Эта последовательность бит помогает серверу валидировать токен.</a:t>
            </a:r>
            <a:endParaRPr sz="1100"/>
          </a:p>
        </p:txBody>
      </p:sp>
      <p:graphicFrame>
        <p:nvGraphicFramePr>
          <p:cNvPr id="528" name="Google Shape;528;p65"/>
          <p:cNvGraphicFramePr/>
          <p:nvPr>
            <p:extLst>
              <p:ext uri="{D42A27DB-BD31-4B8C-83A1-F6EECF244321}">
                <p14:modId xmlns:p14="http://schemas.microsoft.com/office/powerpoint/2010/main" val="2018680580"/>
              </p:ext>
            </p:extLst>
          </p:nvPr>
        </p:nvGraphicFramePr>
        <p:xfrm>
          <a:off x="708992" y="1712237"/>
          <a:ext cx="6743338" cy="610370"/>
        </p:xfrm>
        <a:graphic>
          <a:graphicData uri="http://schemas.openxmlformats.org/drawingml/2006/table">
            <a:tbl>
              <a:tblPr>
                <a:noFill/>
                <a:tableStyleId>{731FB378-DE8D-4A64-AA55-8810655D1243}</a:tableStyleId>
              </a:tblPr>
              <a:tblGrid>
                <a:gridCol w="3371669">
                  <a:extLst>
                    <a:ext uri="{9D8B030D-6E8A-4147-A177-3AD203B41FA5}">
                      <a16:colId xmlns:a16="http://schemas.microsoft.com/office/drawing/2014/main" val="20000"/>
                    </a:ext>
                  </a:extLst>
                </a:gridCol>
                <a:gridCol w="3371669">
                  <a:extLst>
                    <a:ext uri="{9D8B030D-6E8A-4147-A177-3AD203B41FA5}">
                      <a16:colId xmlns:a16="http://schemas.microsoft.com/office/drawing/2014/main" val="20001"/>
                    </a:ext>
                  </a:extLst>
                </a:gridCol>
              </a:tblGrid>
              <a:tr h="171450">
                <a:tc>
                  <a:txBody>
                    <a:bodyPr/>
                    <a:lstStyle/>
                    <a:p>
                      <a:pPr marL="0" marR="0" lvl="0" indent="0" algn="l" rtl="0">
                        <a:spcBef>
                          <a:spcPts val="0"/>
                        </a:spcBef>
                        <a:spcAft>
                          <a:spcPts val="0"/>
                        </a:spcAft>
                        <a:buNone/>
                      </a:pPr>
                      <a:r>
                        <a:rPr lang="ru" sz="1400" u="none" strike="noStrike" cap="none" dirty="0"/>
                        <a:t>84bc3da1b3e33a18e8d5e1bdd7a18d7a</a:t>
                      </a:r>
                      <a:endParaRPr sz="1100" dirty="0"/>
                    </a:p>
                  </a:txBody>
                  <a:tcPr marL="73475" marR="73475" marT="36725" marB="55100">
                    <a:lnL w="9525" cap="flat" cmpd="sng">
                      <a:solidFill>
                        <a:srgbClr val="D5DDDF"/>
                      </a:solidFill>
                      <a:prstDash val="solid"/>
                      <a:round/>
                      <a:headEnd type="none" w="sm" len="sm"/>
                      <a:tailEnd type="none" w="sm" len="sm"/>
                    </a:lnL>
                    <a:lnR w="9525" cap="flat" cmpd="sng">
                      <a:solidFill>
                        <a:srgbClr val="D5DDDF"/>
                      </a:solidFill>
                      <a:prstDash val="solid"/>
                      <a:round/>
                      <a:headEnd type="none" w="sm" len="sm"/>
                      <a:tailEnd type="none" w="sm" len="sm"/>
                    </a:lnR>
                    <a:lnT w="9525" cap="flat" cmpd="sng">
                      <a:solidFill>
                        <a:srgbClr val="D5DDDF"/>
                      </a:solidFill>
                      <a:prstDash val="solid"/>
                      <a:round/>
                      <a:headEnd type="none" w="sm" len="sm"/>
                      <a:tailEnd type="none" w="sm" len="sm"/>
                    </a:lnT>
                    <a:lnB w="9525" cap="flat" cmpd="sng">
                      <a:solidFill>
                        <a:srgbClr val="D5DDD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ru" sz="1400" u="none" strike="noStrike" cap="none"/>
                        <a:t>166d77ac1b46a1ec38aa35ab7e628ab5</a:t>
                      </a:r>
                      <a:endParaRPr sz="1100"/>
                    </a:p>
                  </a:txBody>
                  <a:tcPr marL="73475" marR="73475" marT="36725" marB="55100">
                    <a:lnL w="9525" cap="flat" cmpd="sng">
                      <a:solidFill>
                        <a:srgbClr val="D5DDDF"/>
                      </a:solidFill>
                      <a:prstDash val="solid"/>
                      <a:round/>
                      <a:headEnd type="none" w="sm" len="sm"/>
                      <a:tailEnd type="none" w="sm" len="sm"/>
                    </a:lnL>
                    <a:lnR w="9525" cap="flat" cmpd="sng">
                      <a:solidFill>
                        <a:srgbClr val="D5DDDF"/>
                      </a:solidFill>
                      <a:prstDash val="solid"/>
                      <a:round/>
                      <a:headEnd type="none" w="sm" len="sm"/>
                      <a:tailEnd type="none" w="sm" len="sm"/>
                    </a:lnR>
                    <a:lnT w="9525" cap="flat" cmpd="sng">
                      <a:solidFill>
                        <a:srgbClr val="D5DDDF"/>
                      </a:solidFill>
                      <a:prstDash val="solid"/>
                      <a:round/>
                      <a:headEnd type="none" w="sm" len="sm"/>
                      <a:tailEnd type="none" w="sm" len="sm"/>
                    </a:lnT>
                    <a:lnB w="9525" cap="flat" cmpd="sng">
                      <a:solidFill>
                        <a:srgbClr val="D5DDD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1450">
                <a:tc>
                  <a:txBody>
                    <a:bodyPr/>
                    <a:lstStyle/>
                    <a:p>
                      <a:pPr marL="0" marR="0" lvl="0" indent="0" algn="l" rtl="0">
                        <a:spcBef>
                          <a:spcPts val="0"/>
                        </a:spcBef>
                        <a:spcAft>
                          <a:spcPts val="0"/>
                        </a:spcAft>
                        <a:buNone/>
                      </a:pPr>
                      <a:r>
                        <a:rPr lang="ru" sz="1400" u="none" strike="noStrike" cap="none" dirty="0"/>
                        <a:t>идентификационная часть</a:t>
                      </a:r>
                      <a:endParaRPr sz="1100" dirty="0"/>
                    </a:p>
                  </a:txBody>
                  <a:tcPr marL="73475" marR="73475" marT="36725" marB="55100">
                    <a:lnL w="9525" cap="flat" cmpd="sng">
                      <a:solidFill>
                        <a:srgbClr val="D5DDDF"/>
                      </a:solidFill>
                      <a:prstDash val="solid"/>
                      <a:round/>
                      <a:headEnd type="none" w="sm" len="sm"/>
                      <a:tailEnd type="none" w="sm" len="sm"/>
                    </a:lnL>
                    <a:lnR w="9525" cap="flat" cmpd="sng">
                      <a:solidFill>
                        <a:srgbClr val="D5DDDF"/>
                      </a:solidFill>
                      <a:prstDash val="solid"/>
                      <a:round/>
                      <a:headEnd type="none" w="sm" len="sm"/>
                      <a:tailEnd type="none" w="sm" len="sm"/>
                    </a:lnR>
                    <a:lnT w="9525" cap="flat" cmpd="sng">
                      <a:solidFill>
                        <a:srgbClr val="D5DDDF"/>
                      </a:solidFill>
                      <a:prstDash val="solid"/>
                      <a:round/>
                      <a:headEnd type="none" w="sm" len="sm"/>
                      <a:tailEnd type="none" w="sm" len="sm"/>
                    </a:lnT>
                    <a:lnB w="9525" cap="flat" cmpd="sng">
                      <a:solidFill>
                        <a:srgbClr val="D5DDDF"/>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ru" sz="1400" u="none" strike="noStrike" cap="none" dirty="0"/>
                        <a:t>аутентификационная часть</a:t>
                      </a:r>
                      <a:endParaRPr sz="1100" dirty="0"/>
                    </a:p>
                  </a:txBody>
                  <a:tcPr marL="73475" marR="73475" marT="36725" marB="55100">
                    <a:lnL w="9525" cap="flat" cmpd="sng">
                      <a:solidFill>
                        <a:srgbClr val="D5DDDF"/>
                      </a:solidFill>
                      <a:prstDash val="solid"/>
                      <a:round/>
                      <a:headEnd type="none" w="sm" len="sm"/>
                      <a:tailEnd type="none" w="sm" len="sm"/>
                    </a:lnL>
                    <a:lnR w="9525" cap="flat" cmpd="sng">
                      <a:solidFill>
                        <a:srgbClr val="D5DDDF"/>
                      </a:solidFill>
                      <a:prstDash val="solid"/>
                      <a:round/>
                      <a:headEnd type="none" w="sm" len="sm"/>
                      <a:tailEnd type="none" w="sm" len="sm"/>
                    </a:lnR>
                    <a:lnT w="9525" cap="flat" cmpd="sng">
                      <a:solidFill>
                        <a:srgbClr val="D5DDDF"/>
                      </a:solidFill>
                      <a:prstDash val="solid"/>
                      <a:round/>
                      <a:headEnd type="none" w="sm" len="sm"/>
                      <a:tailEnd type="none" w="sm" len="sm"/>
                    </a:lnT>
                    <a:lnB w="9525" cap="flat" cmpd="sng">
                      <a:solidFill>
                        <a:srgbClr val="D5DD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endParaRPr sz="1100"/>
          </a:p>
        </p:txBody>
      </p:sp>
      <p:sp>
        <p:nvSpPr>
          <p:cNvPr id="534" name="Google Shape;534;p6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ru" sz="1100"/>
              <a:t>Наверное, вы знаете что можно зайти в аккаунт, не зная пароля. Это можно сделать через токен авторизации и получить полный доступ к профилю. </a:t>
            </a:r>
            <a:endParaRPr sz="1100"/>
          </a:p>
          <a:p>
            <a:pPr marL="177800" lvl="0" indent="-171450" algn="l" rtl="0">
              <a:lnSpc>
                <a:spcPct val="90000"/>
              </a:lnSpc>
              <a:spcBef>
                <a:spcPts val="800"/>
              </a:spcBef>
              <a:spcAft>
                <a:spcPts val="0"/>
              </a:spcAft>
              <a:buClr>
                <a:schemeClr val="dk1"/>
              </a:buClr>
              <a:buSzPts val="2100"/>
              <a:buChar char="•"/>
            </a:pPr>
            <a:r>
              <a:rPr lang="ru" sz="1100"/>
              <a:t>С помощью токена злоумышленник может незаметно получить доступ к странице, но для этого потребуются навыки социальной инженерии. При этом двойная авторизация никак не защитит пользователя.</a:t>
            </a:r>
            <a:endParaRPr sz="110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7"/>
          <p:cNvSpPr txBox="1">
            <a:spLocks noGrp="1"/>
          </p:cNvSpPr>
          <p:nvPr>
            <p:ph type="title"/>
          </p:nvPr>
        </p:nvSpPr>
        <p:spPr>
          <a:xfrm>
            <a:off x="628650" y="97495"/>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1100" b="1"/>
              <a:t>Как работает «взлом»:</a:t>
            </a:r>
            <a:endParaRPr sz="1100"/>
          </a:p>
        </p:txBody>
      </p:sp>
      <p:sp>
        <p:nvSpPr>
          <p:cNvPr id="540" name="Google Shape;540;p67"/>
          <p:cNvSpPr txBox="1">
            <a:spLocks noGrp="1"/>
          </p:cNvSpPr>
          <p:nvPr>
            <p:ph type="body" idx="1"/>
          </p:nvPr>
        </p:nvSpPr>
        <p:spPr>
          <a:xfrm>
            <a:off x="628650" y="939998"/>
            <a:ext cx="7886700" cy="261963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ru" sz="1100"/>
              <a:t>1. Пользователю пишет человек с просьбой оценить его сайт и перейти по ссылке;</a:t>
            </a:r>
            <a:endParaRPr sz="1100"/>
          </a:p>
          <a:p>
            <a:pPr marL="177800" lvl="0" indent="-171450" algn="l" rtl="0">
              <a:lnSpc>
                <a:spcPct val="90000"/>
              </a:lnSpc>
              <a:spcBef>
                <a:spcPts val="800"/>
              </a:spcBef>
              <a:spcAft>
                <a:spcPts val="0"/>
              </a:spcAft>
              <a:buClr>
                <a:schemeClr val="dk1"/>
              </a:buClr>
              <a:buSzPts val="2100"/>
              <a:buChar char="•"/>
            </a:pPr>
            <a:r>
              <a:rPr lang="ru" sz="1100"/>
              <a:t>2. Когда он нажимает «разрешить», то открывается окно с текстом — скорее всего никто не поймёт, что произошло;</a:t>
            </a:r>
            <a:endParaRPr sz="1100"/>
          </a:p>
          <a:p>
            <a:pPr marL="177800" lvl="0" indent="-171450" algn="l" rtl="0">
              <a:lnSpc>
                <a:spcPct val="90000"/>
              </a:lnSpc>
              <a:spcBef>
                <a:spcPts val="800"/>
              </a:spcBef>
              <a:spcAft>
                <a:spcPts val="0"/>
              </a:spcAft>
              <a:buClr>
                <a:schemeClr val="dk1"/>
              </a:buClr>
              <a:buSzPts val="2100"/>
              <a:buChar char="•"/>
            </a:pPr>
            <a:r>
              <a:rPr lang="ru" sz="1100"/>
              <a:t>3. Тогда злоумышленник попросит ссылку из адресной строки;</a:t>
            </a:r>
            <a:endParaRPr sz="1100"/>
          </a:p>
          <a:p>
            <a:pPr marL="177800" lvl="0" indent="-171450" algn="l" rtl="0">
              <a:lnSpc>
                <a:spcPct val="90000"/>
              </a:lnSpc>
              <a:spcBef>
                <a:spcPts val="800"/>
              </a:spcBef>
              <a:spcAft>
                <a:spcPts val="0"/>
              </a:spcAft>
              <a:buClr>
                <a:schemeClr val="dk1"/>
              </a:buClr>
              <a:buSzPts val="2100"/>
              <a:buChar char="•"/>
            </a:pPr>
            <a:r>
              <a:rPr lang="ru" sz="1100"/>
              <a:t>4. Если её прислать, то взломщик получит доступ к личным сообщениям — и это нигде не отобразится.</a:t>
            </a:r>
            <a:endParaRPr sz="1100"/>
          </a:p>
          <a:p>
            <a:pPr marL="0" lvl="0" indent="0" algn="l" rtl="0">
              <a:lnSpc>
                <a:spcPct val="90000"/>
              </a:lnSpc>
              <a:spcBef>
                <a:spcPts val="800"/>
              </a:spcBef>
              <a:spcAft>
                <a:spcPts val="0"/>
              </a:spcAft>
              <a:buClr>
                <a:schemeClr val="dk1"/>
              </a:buClr>
              <a:buSzPts val="2100"/>
              <a:buNone/>
            </a:pP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8"/>
          <p:cNvSpPr txBox="1">
            <a:spLocks noGrp="1"/>
          </p:cNvSpPr>
          <p:nvPr>
            <p:ph type="body" idx="1"/>
          </p:nvPr>
        </p:nvSpPr>
        <p:spPr>
          <a:xfrm>
            <a:off x="628650" y="258876"/>
            <a:ext cx="7886700" cy="2902336"/>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ru" sz="1100"/>
              <a:t>Предлогов может быть очень много, в некоторых случаях даже не нужна ответная ссылка — злоумышленники сами её получат с помощью скрипта. Если вас неожиданно просят о переходе по какой-то ссылке, просто не переходите.</a:t>
            </a:r>
            <a:endParaRPr sz="1100"/>
          </a:p>
          <a:p>
            <a:pPr marL="177800" lvl="0" indent="-171450" algn="l" rtl="0">
              <a:lnSpc>
                <a:spcPct val="90000"/>
              </a:lnSpc>
              <a:spcBef>
                <a:spcPts val="800"/>
              </a:spcBef>
              <a:spcAft>
                <a:spcPts val="0"/>
              </a:spcAft>
              <a:buClr>
                <a:schemeClr val="dk1"/>
              </a:buClr>
              <a:buSzPts val="2100"/>
              <a:buChar char="•"/>
            </a:pPr>
            <a:r>
              <a:rPr lang="ru" sz="1100"/>
              <a:t>Для «взлома» используют возможности API «ВКонтакте» — можно получить данные токена безопасности из cookies через отдельный сервис. Ссылку оттуда достаточно отправить жертве, после чего нужно попросить переслать назад. По этим данным можно совершить подмену cookies.</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9"/>
          <p:cNvSpPr txBox="1">
            <a:spLocks noGrp="1"/>
          </p:cNvSpPr>
          <p:nvPr>
            <p:ph type="title"/>
          </p:nvPr>
        </p:nvSpPr>
        <p:spPr>
          <a:xfrm>
            <a:off x="628650" y="22349"/>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1100"/>
              <a:t>Как получить доступ к ВК аккаунту</a:t>
            </a:r>
            <a:endParaRPr sz="1100"/>
          </a:p>
        </p:txBody>
      </p:sp>
      <p:sp>
        <p:nvSpPr>
          <p:cNvPr id="551" name="Google Shape;551;p69"/>
          <p:cNvSpPr txBox="1">
            <a:spLocks noGrp="1"/>
          </p:cNvSpPr>
          <p:nvPr>
            <p:ph type="body" idx="1"/>
          </p:nvPr>
        </p:nvSpPr>
        <p:spPr>
          <a:xfrm>
            <a:off x="628643" y="705910"/>
            <a:ext cx="7886700" cy="3731700"/>
          </a:xfrm>
          <a:prstGeom prst="rect">
            <a:avLst/>
          </a:prstGeom>
          <a:noFill/>
          <a:ln>
            <a:noFill/>
          </a:ln>
        </p:spPr>
        <p:txBody>
          <a:bodyPr spcFirstLastPara="1" wrap="square" lIns="68575" tIns="34275" rIns="68575" bIns="34275" anchor="t" anchorCtr="0">
            <a:noAutofit/>
          </a:bodyPr>
          <a:lstStyle/>
          <a:p>
            <a:pPr marL="177800" lvl="0" indent="-184150" algn="l" rtl="0">
              <a:lnSpc>
                <a:spcPct val="70000"/>
              </a:lnSpc>
              <a:spcBef>
                <a:spcPts val="0"/>
              </a:spcBef>
              <a:spcAft>
                <a:spcPts val="0"/>
              </a:spcAft>
              <a:buClr>
                <a:schemeClr val="dk1"/>
              </a:buClr>
              <a:buSzPts val="1500"/>
              <a:buChar char="•"/>
            </a:pPr>
            <a:r>
              <a:rPr lang="ru" sz="1500"/>
              <a:t>Нам необходимо создать Standalone-приложение (желательно назвать его типа: Бесплатные голоса, подарки ВКонтакте и т.п), и перевести его в состояние "Приложение включено и видно всем«</a:t>
            </a:r>
            <a:endParaRPr sz="1100"/>
          </a:p>
          <a:p>
            <a:pPr marL="177800" lvl="0" indent="-184150" algn="l" rtl="0">
              <a:lnSpc>
                <a:spcPct val="70000"/>
              </a:lnSpc>
              <a:spcBef>
                <a:spcPts val="800"/>
              </a:spcBef>
              <a:spcAft>
                <a:spcPts val="0"/>
              </a:spcAft>
              <a:buClr>
                <a:schemeClr val="dk1"/>
              </a:buClr>
              <a:buSzPts val="1500"/>
              <a:buChar char="•"/>
            </a:pPr>
            <a:r>
              <a:rPr lang="ru" sz="1500"/>
              <a:t>Необходимо генерировать API запрос для получения access_token’a</a:t>
            </a:r>
            <a:br>
              <a:rPr lang="ru" sz="1500"/>
            </a:br>
            <a:r>
              <a:rPr lang="ru" sz="1500"/>
              <a:t>	</a:t>
            </a:r>
            <a:endParaRPr sz="1100"/>
          </a:p>
          <a:p>
            <a:pPr marL="177800" lvl="0" indent="-184150" algn="l" rtl="0">
              <a:lnSpc>
                <a:spcPct val="70000"/>
              </a:lnSpc>
              <a:spcBef>
                <a:spcPts val="800"/>
              </a:spcBef>
              <a:spcAft>
                <a:spcPts val="0"/>
              </a:spcAft>
              <a:buClr>
                <a:schemeClr val="dk1"/>
              </a:buClr>
              <a:buSzPts val="1500"/>
              <a:buChar char="•"/>
            </a:pPr>
            <a:r>
              <a:rPr lang="ru" sz="1500"/>
              <a:t>client_id - ID вашего созданного приложения (можно посмотреть в настройках приложений)</a:t>
            </a:r>
            <a:br>
              <a:rPr lang="ru" sz="1500"/>
            </a:br>
            <a:r>
              <a:rPr lang="ru" sz="1500"/>
              <a:t>scope - параметры, к которым приложение будет запрашивать доступ (битовая маска настроек доступа приложения)</a:t>
            </a:r>
            <a:br>
              <a:rPr lang="ru" sz="1500"/>
            </a:br>
            <a:r>
              <a:rPr lang="ru" sz="1500"/>
              <a:t>Приложение будет запрашивать доступ практически ко всему (в т.ч личным сообщениям)</a:t>
            </a:r>
            <a:br>
              <a:rPr lang="ru" sz="1500"/>
            </a:br>
            <a:r>
              <a:rPr lang="ru" sz="1500"/>
              <a:t>Пользователь будет видеть, к чему приложение запрашивает доступ.</a:t>
            </a:r>
            <a:endParaRPr sz="1100"/>
          </a:p>
          <a:p>
            <a:pPr marL="177800" lvl="0" indent="-184150" algn="l" rtl="0">
              <a:lnSpc>
                <a:spcPct val="70000"/>
              </a:lnSpc>
              <a:spcBef>
                <a:spcPts val="800"/>
              </a:spcBef>
              <a:spcAft>
                <a:spcPts val="0"/>
              </a:spcAft>
              <a:buClr>
                <a:schemeClr val="dk1"/>
              </a:buClr>
              <a:buSzPts val="1500"/>
              <a:buChar char="•"/>
            </a:pPr>
            <a:r>
              <a:rPr lang="ru" sz="1500"/>
              <a:t>Если пользователь разрешит доступ приложению, ему откроется blank.html с текстом "Пожалуйста, не копируйте данные из адресной строки для сторонних сайтов. Таким образом Вы можете потерять доступ к Вашему аккаунту."</a:t>
            </a:r>
            <a:br>
              <a:rPr lang="ru" sz="1500"/>
            </a:br>
            <a:r>
              <a:rPr lang="ru" sz="1500"/>
              <a:t>В URL этого blank.html и будет лежать access_token, с помощью которого Вы сможете получить доступ к аккаунту.</a:t>
            </a:r>
            <a:br>
              <a:rPr lang="ru" sz="1500"/>
            </a:br>
            <a:endParaRPr sz="1500"/>
          </a:p>
          <a:p>
            <a:pPr marL="177800" lvl="0" indent="-184150" algn="l" rtl="0">
              <a:lnSpc>
                <a:spcPct val="70000"/>
              </a:lnSpc>
              <a:spcBef>
                <a:spcPts val="800"/>
              </a:spcBef>
              <a:spcAft>
                <a:spcPts val="0"/>
              </a:spcAft>
              <a:buClr>
                <a:schemeClr val="dk1"/>
              </a:buClr>
              <a:buSzPts val="1500"/>
              <a:buChar char="•"/>
            </a:pPr>
            <a:r>
              <a:rPr lang="ru" sz="1500"/>
              <a:t>Но тут есть проблема в том, что токен Вам сам не придёт. Вам придется как-то убедить пользователя, чтобы он скопировал адресную строку и передал её Вам(или ввёл в специальную форму на Вашем сайте).</a:t>
            </a:r>
            <a:br>
              <a:rPr lang="ru" sz="1500"/>
            </a:b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4" descr="image"/>
          <p:cNvPicPr preferRelativeResize="0"/>
          <p:nvPr/>
        </p:nvPicPr>
        <p:blipFill rotWithShape="1">
          <a:blip r:embed="rId3">
            <a:alphaModFix/>
          </a:blip>
          <a:srcRect/>
          <a:stretch/>
        </p:blipFill>
        <p:spPr>
          <a:xfrm>
            <a:off x="0" y="0"/>
            <a:ext cx="9138283" cy="5143500"/>
          </a:xfrm>
          <a:prstGeom prst="rect">
            <a:avLst/>
          </a:prstGeom>
          <a:noFill/>
          <a:ln>
            <a:noFill/>
          </a:ln>
        </p:spPr>
      </p:pic>
      <p:sp>
        <p:nvSpPr>
          <p:cNvPr id="445" name="Google Shape;445;p54"/>
          <p:cNvSpPr txBox="1">
            <a:spLocks noGrp="1"/>
          </p:cNvSpPr>
          <p:nvPr>
            <p:ph type="body" idx="1"/>
          </p:nvPr>
        </p:nvSpPr>
        <p:spPr>
          <a:xfrm>
            <a:off x="3646289" y="179518"/>
            <a:ext cx="7886700" cy="7290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dk1"/>
              </a:buClr>
              <a:buSzPts val="1900"/>
              <a:buNone/>
            </a:pPr>
            <a:endParaRPr sz="1900" u="sng">
              <a:solidFill>
                <a:schemeClr val="hlink"/>
              </a:solidFill>
              <a:hlinkClick r:id="rId4"/>
            </a:endParaRPr>
          </a:p>
          <a:p>
            <a:pPr marL="0" lvl="0" indent="0" algn="l" rtl="0">
              <a:lnSpc>
                <a:spcPct val="70000"/>
              </a:lnSpc>
              <a:spcBef>
                <a:spcPts val="800"/>
              </a:spcBef>
              <a:spcAft>
                <a:spcPts val="0"/>
              </a:spcAft>
              <a:buClr>
                <a:schemeClr val="dk1"/>
              </a:buClr>
              <a:buSzPts val="2700"/>
              <a:buNone/>
            </a:pPr>
            <a:r>
              <a:rPr lang="ru" sz="2700" u="sng">
                <a:solidFill>
                  <a:schemeClr val="hlink"/>
                </a:solidFill>
                <a:hlinkClick r:id="rId4"/>
              </a:rPr>
              <a:t>github.com/RusAl84/FlutterChat</a:t>
            </a:r>
            <a:endParaRPr sz="2700"/>
          </a:p>
        </p:txBody>
      </p:sp>
      <p:pic>
        <p:nvPicPr>
          <p:cNvPr id="446" name="Google Shape;446;p54"/>
          <p:cNvPicPr preferRelativeResize="0"/>
          <p:nvPr/>
        </p:nvPicPr>
        <p:blipFill rotWithShape="1">
          <a:blip r:embed="rId5">
            <a:alphaModFix/>
          </a:blip>
          <a:srcRect/>
          <a:stretch/>
        </p:blipFill>
        <p:spPr>
          <a:xfrm>
            <a:off x="7677150" y="3676650"/>
            <a:ext cx="1466850" cy="1466850"/>
          </a:xfrm>
          <a:prstGeom prst="rect">
            <a:avLst/>
          </a:prstGeom>
          <a:noFill/>
          <a:ln>
            <a:noFill/>
          </a:ln>
        </p:spPr>
      </p:pic>
      <p:sp>
        <p:nvSpPr>
          <p:cNvPr id="447" name="Google Shape;447;p5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100"/>
              <a:t>47</a:t>
            </a:fld>
            <a:endParaRPr sz="1100"/>
          </a:p>
        </p:txBody>
      </p:sp>
      <p:sp>
        <p:nvSpPr>
          <p:cNvPr id="448" name="Google Shape;448;p54"/>
          <p:cNvSpPr txBox="1">
            <a:spLocks noGrp="1"/>
          </p:cNvSpPr>
          <p:nvPr>
            <p:ph type="title"/>
          </p:nvPr>
        </p:nvSpPr>
        <p:spPr>
          <a:xfrm>
            <a:off x="0" y="-85725"/>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3000"/>
              <a:buFont typeface="Calibri"/>
              <a:buNone/>
            </a:pPr>
            <a:r>
              <a:rPr lang="ru" sz="3000"/>
              <a:t>Полный исходный код и материалы</a:t>
            </a:r>
            <a:br>
              <a:rPr lang="ru" sz="3000"/>
            </a:br>
            <a:r>
              <a:rPr lang="ru" sz="3000"/>
              <a:t>скачать можно здесь:</a:t>
            </a:r>
            <a:endParaRPr sz="1100"/>
          </a:p>
        </p:txBody>
      </p:sp>
      <p:sp>
        <p:nvSpPr>
          <p:cNvPr id="449" name="Google Shape;449;p54"/>
          <p:cNvSpPr txBox="1"/>
          <p:nvPr/>
        </p:nvSpPr>
        <p:spPr>
          <a:xfrm>
            <a:off x="-155161" y="4171635"/>
            <a:ext cx="7744800" cy="333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ru" sz="2100" b="1" i="0" u="none" strike="noStrike" cap="none" dirty="0">
                <a:solidFill>
                  <a:srgbClr val="C00000"/>
                </a:solidFill>
                <a:latin typeface="Calibri"/>
                <a:ea typeface="Calibri"/>
                <a:cs typeface="Calibri"/>
                <a:sym typeface="Calibri"/>
              </a:rPr>
              <a:t>МИРЭА Кафедра КБ-3 «Управление и моделирование систем»</a:t>
            </a:r>
            <a:endParaRPr sz="1100" dirty="0"/>
          </a:p>
          <a:p>
            <a:pPr marL="0" marR="0" lvl="0" indent="0" algn="l" rtl="0">
              <a:spcBef>
                <a:spcPts val="0"/>
              </a:spcBef>
              <a:spcAft>
                <a:spcPts val="0"/>
              </a:spcAft>
              <a:buNone/>
            </a:pPr>
            <a:r>
              <a:rPr lang="ru" sz="1400" b="1" dirty="0">
                <a:solidFill>
                  <a:srgbClr val="C00000"/>
                </a:solidFill>
                <a:latin typeface="Calibri"/>
                <a:ea typeface="Calibri"/>
                <a:cs typeface="Calibri"/>
                <a:sym typeface="Calibri"/>
              </a:rPr>
              <a:t>    10.05.04 Информационно-аналитические системы безопасности              </a:t>
            </a:r>
            <a:r>
              <a:rPr lang="ru" b="1" dirty="0">
                <a:solidFill>
                  <a:srgbClr val="C00000"/>
                </a:solidFill>
                <a:latin typeface="Calibri"/>
                <a:ea typeface="Calibri"/>
                <a:cs typeface="Calibri"/>
                <a:sym typeface="Calibri"/>
              </a:rPr>
              <a:t>   </a:t>
            </a:r>
            <a:endParaRPr b="1" dirty="0">
              <a:solidFill>
                <a:srgbClr val="C00000"/>
              </a:solidFill>
              <a:latin typeface="Calibri"/>
              <a:ea typeface="Calibri"/>
              <a:cs typeface="Calibri"/>
              <a:sym typeface="Calibri"/>
            </a:endParaRPr>
          </a:p>
          <a:p>
            <a:pPr marL="0" marR="0" lvl="0" indent="0" algn="l" rtl="0">
              <a:spcBef>
                <a:spcPts val="0"/>
              </a:spcBef>
              <a:spcAft>
                <a:spcPts val="0"/>
              </a:spcAft>
              <a:buNone/>
            </a:pPr>
            <a:r>
              <a:rPr lang="ru" sz="1400" b="1" dirty="0">
                <a:solidFill>
                  <a:srgbClr val="C00000"/>
                </a:solidFill>
                <a:latin typeface="Calibri"/>
                <a:ea typeface="Calibri"/>
                <a:cs typeface="Calibri"/>
                <a:sym typeface="Calibri"/>
              </a:rPr>
              <a:t>     09.03.02 Информационные системы и технологии			</a:t>
            </a:r>
            <a:r>
              <a:rPr lang="en-US" b="1" smtClean="0">
                <a:solidFill>
                  <a:srgbClr val="C00000"/>
                </a:solidFill>
                <a:latin typeface="Calibri"/>
                <a:ea typeface="Calibri"/>
                <a:cs typeface="Calibri"/>
                <a:sym typeface="Calibri"/>
              </a:rPr>
              <a:t>KB-3@List.ru</a:t>
            </a:r>
            <a:r>
              <a:rPr lang="ru" sz="1200" dirty="0">
                <a:solidFill>
                  <a:srgbClr val="000000"/>
                </a:solidFill>
                <a:latin typeface="Calibri"/>
                <a:ea typeface="Calibri"/>
                <a:cs typeface="Calibri"/>
                <a:sym typeface="Calibri"/>
              </a:rPr>
              <a:t/>
            </a:r>
            <a:br>
              <a:rPr lang="ru" sz="1200" dirty="0">
                <a:solidFill>
                  <a:srgbClr val="000000"/>
                </a:solidFill>
                <a:latin typeface="Calibri"/>
                <a:ea typeface="Calibri"/>
                <a:cs typeface="Calibri"/>
                <a:sym typeface="Calibri"/>
              </a:rPr>
            </a:br>
            <a:endParaRPr sz="12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200" b="1" dirty="0">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00"/>
              <a:buFont typeface="Arial"/>
              <a:buNone/>
            </a:pPr>
            <a:endParaRPr sz="11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207027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2400" y="55350"/>
            <a:ext cx="8839200" cy="1111799"/>
          </a:xfrm>
          <a:prstGeom prst="rect">
            <a:avLst/>
          </a:prstGeom>
          <a:noFill/>
          <a:ln>
            <a:noFill/>
          </a:ln>
        </p:spPr>
      </p:pic>
      <p:pic>
        <p:nvPicPr>
          <p:cNvPr id="144" name="Google Shape;144;p26"/>
          <p:cNvPicPr preferRelativeResize="0"/>
          <p:nvPr/>
        </p:nvPicPr>
        <p:blipFill>
          <a:blip r:embed="rId4">
            <a:alphaModFix/>
          </a:blip>
          <a:stretch>
            <a:fillRect/>
          </a:stretch>
        </p:blipFill>
        <p:spPr>
          <a:xfrm>
            <a:off x="152400" y="972949"/>
            <a:ext cx="8839198" cy="3520105"/>
          </a:xfrm>
          <a:prstGeom prst="rect">
            <a:avLst/>
          </a:prstGeom>
          <a:noFill/>
          <a:ln>
            <a:noFill/>
          </a:ln>
        </p:spPr>
      </p:pic>
      <p:pic>
        <p:nvPicPr>
          <p:cNvPr id="145" name="Google Shape;145;p26"/>
          <p:cNvPicPr preferRelativeResize="0"/>
          <p:nvPr/>
        </p:nvPicPr>
        <p:blipFill>
          <a:blip r:embed="rId5">
            <a:alphaModFix/>
          </a:blip>
          <a:stretch>
            <a:fillRect/>
          </a:stretch>
        </p:blipFill>
        <p:spPr>
          <a:xfrm>
            <a:off x="1691400" y="4237799"/>
            <a:ext cx="7452600" cy="905700"/>
          </a:xfrm>
          <a:prstGeom prst="rect">
            <a:avLst/>
          </a:prstGeom>
          <a:noFill/>
          <a:ln>
            <a:noFill/>
          </a:ln>
        </p:spPr>
      </p:pic>
    </p:spTree>
    <p:extLst>
      <p:ext uri="{BB962C8B-B14F-4D97-AF65-F5344CB8AC3E}">
        <p14:creationId xmlns:p14="http://schemas.microsoft.com/office/powerpoint/2010/main" val="21408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p:nvPr/>
        </p:nvSpPr>
        <p:spPr>
          <a:xfrm>
            <a:off x="507200" y="1349000"/>
            <a:ext cx="1897800" cy="7188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400" b="1">
              <a:solidFill>
                <a:srgbClr val="434343"/>
              </a:solidFill>
              <a:latin typeface="Roboto"/>
              <a:ea typeface="Roboto"/>
              <a:cs typeface="Roboto"/>
              <a:sym typeface="Roboto"/>
            </a:endParaRPr>
          </a:p>
        </p:txBody>
      </p:sp>
      <p:sp>
        <p:nvSpPr>
          <p:cNvPr id="183" name="Google Shape;183;p29"/>
          <p:cNvSpPr txBox="1"/>
          <p:nvPr/>
        </p:nvSpPr>
        <p:spPr>
          <a:xfrm>
            <a:off x="1637376"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Discord</a:t>
            </a:r>
            <a:endParaRPr sz="3000">
              <a:solidFill>
                <a:srgbClr val="434343"/>
              </a:solidFill>
              <a:latin typeface="Comfortaa"/>
              <a:ea typeface="Comfortaa"/>
              <a:cs typeface="Comfortaa"/>
              <a:sym typeface="Comfortaa"/>
            </a:endParaRPr>
          </a:p>
        </p:txBody>
      </p:sp>
      <p:sp>
        <p:nvSpPr>
          <p:cNvPr id="184" name="Google Shape;184;p29"/>
          <p:cNvSpPr txBox="1"/>
          <p:nvPr/>
        </p:nvSpPr>
        <p:spPr>
          <a:xfrm>
            <a:off x="6636000" y="1359850"/>
            <a:ext cx="1987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Microsoft</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Delphi, C++, JS</a:t>
            </a:r>
            <a:r>
              <a:rPr lang="ru" sz="1400">
                <a:solidFill>
                  <a:srgbClr val="434343"/>
                </a:solidFill>
                <a:latin typeface="Roboto"/>
                <a:ea typeface="Roboto"/>
                <a:cs typeface="Roboto"/>
                <a:sym typeface="Roboto"/>
              </a:rPr>
              <a:t>,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август 2003</a:t>
            </a:r>
            <a:endParaRPr sz="1100">
              <a:solidFill>
                <a:srgbClr val="434343"/>
              </a:solidFill>
              <a:latin typeface="Roboto"/>
              <a:ea typeface="Roboto"/>
              <a:cs typeface="Roboto"/>
              <a:sym typeface="Roboto"/>
            </a:endParaRPr>
          </a:p>
        </p:txBody>
      </p:sp>
      <p:sp>
        <p:nvSpPr>
          <p:cNvPr id="185" name="Google Shape;185;p29"/>
          <p:cNvSpPr txBox="1"/>
          <p:nvPr/>
        </p:nvSpPr>
        <p:spPr>
          <a:xfrm>
            <a:off x="2405000" y="1346661"/>
            <a:ext cx="2041200" cy="718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Discord Inc.</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React, Elixir</a:t>
            </a:r>
            <a:r>
              <a:rPr lang="ru" sz="1400">
                <a:solidFill>
                  <a:srgbClr val="434343"/>
                </a:solidFill>
                <a:latin typeface="Roboto"/>
                <a:ea typeface="Roboto"/>
                <a:cs typeface="Roboto"/>
                <a:sym typeface="Roboto"/>
              </a:rPr>
              <a:t>,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март 2015</a:t>
            </a:r>
            <a:endParaRPr sz="1400">
              <a:solidFill>
                <a:srgbClr val="434343"/>
              </a:solidFill>
              <a:latin typeface="Roboto"/>
              <a:ea typeface="Roboto"/>
              <a:cs typeface="Roboto"/>
              <a:sym typeface="Roboto"/>
            </a:endParaRPr>
          </a:p>
        </p:txBody>
      </p:sp>
      <p:sp>
        <p:nvSpPr>
          <p:cNvPr id="186" name="Google Shape;186;p29"/>
          <p:cNvSpPr/>
          <p:nvPr/>
        </p:nvSpPr>
        <p:spPr>
          <a:xfrm>
            <a:off x="507200" y="2128100"/>
            <a:ext cx="3939000" cy="27990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Команда разработчиков из Сан-Франциско </a:t>
            </a:r>
            <a:r>
              <a:rPr lang="ru" sz="1300" b="1">
                <a:latin typeface="Montserrat"/>
                <a:ea typeface="Montserrat"/>
                <a:cs typeface="Montserrat"/>
                <a:sym typeface="Montserrat"/>
              </a:rPr>
              <a:t>Hammer&amp;Chisel</a:t>
            </a:r>
            <a:r>
              <a:rPr lang="ru" sz="1300">
                <a:latin typeface="Montserrat"/>
                <a:ea typeface="Montserrat"/>
                <a:cs typeface="Montserrat"/>
                <a:sym typeface="Montserrat"/>
              </a:rPr>
              <a:t> изначально ориентировалась на геймеров.</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И тем не менее, позже приложение получило массовый характер.</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Позволяет создавать </a:t>
            </a:r>
            <a:r>
              <a:rPr lang="ru" sz="1300" b="1">
                <a:latin typeface="Montserrat"/>
                <a:ea typeface="Montserrat"/>
                <a:cs typeface="Montserrat"/>
                <a:sym typeface="Montserrat"/>
              </a:rPr>
              <a:t>видеоконференции</a:t>
            </a:r>
            <a:r>
              <a:rPr lang="ru" sz="1300">
                <a:latin typeface="Montserrat"/>
                <a:ea typeface="Montserrat"/>
                <a:cs typeface="Montserrat"/>
                <a:sym typeface="Montserrat"/>
              </a:rPr>
              <a:t>, </a:t>
            </a:r>
            <a:r>
              <a:rPr lang="ru" sz="1300" b="1">
                <a:latin typeface="Montserrat"/>
                <a:ea typeface="Montserrat"/>
                <a:cs typeface="Montserrat"/>
                <a:sym typeface="Montserrat"/>
              </a:rPr>
              <a:t>публичные</a:t>
            </a:r>
            <a:r>
              <a:rPr lang="ru" sz="1300">
                <a:latin typeface="Montserrat"/>
                <a:ea typeface="Montserrat"/>
                <a:cs typeface="Montserrat"/>
                <a:sym typeface="Montserrat"/>
              </a:rPr>
              <a:t> и </a:t>
            </a:r>
            <a:r>
              <a:rPr lang="ru" sz="1300" b="1">
                <a:latin typeface="Montserrat"/>
                <a:ea typeface="Montserrat"/>
                <a:cs typeface="Montserrat"/>
                <a:sym typeface="Montserrat"/>
              </a:rPr>
              <a:t>приватные</a:t>
            </a:r>
            <a:r>
              <a:rPr lang="ru" sz="1300">
                <a:latin typeface="Montserrat"/>
                <a:ea typeface="Montserrat"/>
                <a:cs typeface="Montserrat"/>
                <a:sym typeface="Montserrat"/>
              </a:rPr>
              <a:t> </a:t>
            </a:r>
            <a:r>
              <a:rPr lang="ru" sz="1300" b="1">
                <a:latin typeface="Montserrat"/>
                <a:ea typeface="Montserrat"/>
                <a:cs typeface="Montserrat"/>
                <a:sym typeface="Montserrat"/>
              </a:rPr>
              <a:t>чаты</a:t>
            </a:r>
            <a:r>
              <a:rPr lang="ru" sz="1300">
                <a:latin typeface="Montserrat"/>
                <a:ea typeface="Montserrat"/>
                <a:cs typeface="Montserrat"/>
                <a:sym typeface="Montserrat"/>
              </a:rPr>
              <a:t>.</a:t>
            </a:r>
            <a:endParaRPr sz="1300">
              <a:latin typeface="Montserrat"/>
              <a:ea typeface="Montserrat"/>
              <a:cs typeface="Montserrat"/>
              <a:sym typeface="Montserrat"/>
            </a:endParaRPr>
          </a:p>
        </p:txBody>
      </p:sp>
      <p:sp>
        <p:nvSpPr>
          <p:cNvPr id="187" name="Google Shape;187;p29"/>
          <p:cNvSpPr txBox="1">
            <a:spLocks noGrp="1"/>
          </p:cNvSpPr>
          <p:nvPr>
            <p:ph type="sldNum" idx="12"/>
          </p:nvPr>
        </p:nvSpPr>
        <p:spPr>
          <a:xfrm>
            <a:off x="8683996" y="4701975"/>
            <a:ext cx="287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000">
                <a:solidFill>
                  <a:srgbClr val="666666"/>
                </a:solidFill>
                <a:latin typeface="Arial"/>
                <a:ea typeface="Arial"/>
                <a:cs typeface="Arial"/>
                <a:sym typeface="Arial"/>
              </a:rPr>
              <a:t>5</a:t>
            </a:fld>
            <a:endParaRPr sz="1000">
              <a:solidFill>
                <a:srgbClr val="666666"/>
              </a:solidFill>
              <a:latin typeface="Arial"/>
              <a:ea typeface="Arial"/>
              <a:cs typeface="Arial"/>
              <a:sym typeface="Arial"/>
            </a:endParaRPr>
          </a:p>
        </p:txBody>
      </p:sp>
      <p:sp>
        <p:nvSpPr>
          <p:cNvPr id="188" name="Google Shape;188;p29"/>
          <p:cNvSpPr/>
          <p:nvPr/>
        </p:nvSpPr>
        <p:spPr>
          <a:xfrm>
            <a:off x="4715550" y="2144025"/>
            <a:ext cx="3939000" cy="27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Изначально разработкой занималась </a:t>
            </a:r>
            <a:r>
              <a:rPr lang="ru" sz="1300" b="1">
                <a:latin typeface="Montserrat"/>
                <a:ea typeface="Montserrat"/>
                <a:cs typeface="Montserrat"/>
                <a:sym typeface="Montserrat"/>
              </a:rPr>
              <a:t>Skype</a:t>
            </a:r>
            <a:r>
              <a:rPr lang="ru" sz="1300">
                <a:latin typeface="Montserrat"/>
                <a:ea typeface="Montserrat"/>
                <a:cs typeface="Montserrat"/>
                <a:sym typeface="Montserrat"/>
              </a:rPr>
              <a:t> </a:t>
            </a:r>
            <a:r>
              <a:rPr lang="ru" sz="1300" b="1">
                <a:latin typeface="Montserrat"/>
                <a:ea typeface="Montserrat"/>
                <a:cs typeface="Montserrat"/>
                <a:sym typeface="Montserrat"/>
              </a:rPr>
              <a:t>Technologies</a:t>
            </a:r>
            <a:r>
              <a:rPr lang="ru" sz="1300">
                <a:latin typeface="Montserrat"/>
                <a:ea typeface="Montserrat"/>
                <a:cs typeface="Montserrat"/>
                <a:sym typeface="Montserrat"/>
              </a:rPr>
              <a:t>, основанная в </a:t>
            </a:r>
            <a:r>
              <a:rPr lang="ru" sz="1300" b="1">
                <a:latin typeface="Montserrat"/>
                <a:ea typeface="Montserrat"/>
                <a:cs typeface="Montserrat"/>
                <a:sym typeface="Montserrat"/>
              </a:rPr>
              <a:t>2003</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создании участвовали </a:t>
            </a:r>
            <a:r>
              <a:rPr lang="ru" sz="1300" b="1">
                <a:latin typeface="Montserrat"/>
                <a:ea typeface="Montserrat"/>
                <a:cs typeface="Montserrat"/>
                <a:sym typeface="Montserrat"/>
              </a:rPr>
              <a:t>эстонские</a:t>
            </a:r>
            <a:r>
              <a:rPr lang="ru" sz="1300">
                <a:latin typeface="Montserrat"/>
                <a:ea typeface="Montserrat"/>
                <a:cs typeface="Montserrat"/>
                <a:sym typeface="Montserrat"/>
              </a:rPr>
              <a:t> программисты создавшие ранее программу для файлообмена </a:t>
            </a:r>
            <a:r>
              <a:rPr lang="ru" sz="1300" b="1">
                <a:latin typeface="Montserrat"/>
                <a:ea typeface="Montserrat"/>
                <a:cs typeface="Montserrat"/>
                <a:sym typeface="Montserrat"/>
              </a:rPr>
              <a:t>KaZaA</a:t>
            </a:r>
            <a:endParaRPr sz="1300" b="1">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p:txBody>
      </p:sp>
      <p:sp>
        <p:nvSpPr>
          <p:cNvPr id="189" name="Google Shape;189;p29"/>
          <p:cNvSpPr txBox="1"/>
          <p:nvPr/>
        </p:nvSpPr>
        <p:spPr>
          <a:xfrm>
            <a:off x="4648200" y="1359844"/>
            <a:ext cx="1987800" cy="692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100">
              <a:solidFill>
                <a:srgbClr val="434343"/>
              </a:solidFill>
              <a:latin typeface="Roboto"/>
              <a:ea typeface="Roboto"/>
              <a:cs typeface="Roboto"/>
              <a:sym typeface="Roboto"/>
            </a:endParaRPr>
          </a:p>
        </p:txBody>
      </p:sp>
      <p:sp>
        <p:nvSpPr>
          <p:cNvPr id="190" name="Google Shape;190;p29"/>
          <p:cNvSpPr txBox="1"/>
          <p:nvPr/>
        </p:nvSpPr>
        <p:spPr>
          <a:xfrm>
            <a:off x="5845651"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Skype</a:t>
            </a:r>
            <a:endParaRPr sz="3000">
              <a:solidFill>
                <a:srgbClr val="434343"/>
              </a:solidFill>
              <a:latin typeface="Comfortaa"/>
              <a:ea typeface="Comfortaa"/>
              <a:cs typeface="Comfortaa"/>
              <a:sym typeface="Comfortaa"/>
            </a:endParaRPr>
          </a:p>
        </p:txBody>
      </p:sp>
      <p:pic>
        <p:nvPicPr>
          <p:cNvPr id="191" name="Google Shape;191;p29" descr="Картинки по запросу &quot;discord&quot;"/>
          <p:cNvPicPr preferRelativeResize="0"/>
          <p:nvPr/>
        </p:nvPicPr>
        <p:blipFill rotWithShape="1">
          <a:blip r:embed="rId3">
            <a:alphaModFix/>
          </a:blip>
          <a:srcRect/>
          <a:stretch/>
        </p:blipFill>
        <p:spPr>
          <a:xfrm>
            <a:off x="528703" y="224258"/>
            <a:ext cx="867275" cy="867275"/>
          </a:xfrm>
          <a:prstGeom prst="rect">
            <a:avLst/>
          </a:prstGeom>
          <a:noFill/>
          <a:ln>
            <a:noFill/>
          </a:ln>
        </p:spPr>
      </p:pic>
      <p:pic>
        <p:nvPicPr>
          <p:cNvPr id="192" name="Google Shape;192;p29" descr="Картинки по запросу &quot;skype&quot;"/>
          <p:cNvPicPr preferRelativeResize="0"/>
          <p:nvPr/>
        </p:nvPicPr>
        <p:blipFill rotWithShape="1">
          <a:blip r:embed="rId4">
            <a:alphaModFix/>
          </a:blip>
          <a:srcRect/>
          <a:stretch/>
        </p:blipFill>
        <p:spPr>
          <a:xfrm>
            <a:off x="4648202" y="149326"/>
            <a:ext cx="910371" cy="9103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0" descr="Картинки по запросу &quot;imessage&quot;"/>
          <p:cNvPicPr preferRelativeResize="0"/>
          <p:nvPr/>
        </p:nvPicPr>
        <p:blipFill rotWithShape="1">
          <a:blip r:embed="rId3">
            <a:alphaModFix/>
          </a:blip>
          <a:srcRect/>
          <a:stretch/>
        </p:blipFill>
        <p:spPr>
          <a:xfrm>
            <a:off x="507206" y="139925"/>
            <a:ext cx="929140" cy="929140"/>
          </a:xfrm>
          <a:prstGeom prst="rect">
            <a:avLst/>
          </a:prstGeom>
          <a:noFill/>
          <a:ln>
            <a:noFill/>
          </a:ln>
        </p:spPr>
      </p:pic>
      <p:pic>
        <p:nvPicPr>
          <p:cNvPr id="198" name="Google Shape;198;p30" descr="Картинки по запросу &quot;WeChat иконка&quot;"/>
          <p:cNvPicPr preferRelativeResize="0"/>
          <p:nvPr/>
        </p:nvPicPr>
        <p:blipFill rotWithShape="1">
          <a:blip r:embed="rId4">
            <a:alphaModFix/>
          </a:blip>
          <a:srcRect/>
          <a:stretch/>
        </p:blipFill>
        <p:spPr>
          <a:xfrm>
            <a:off x="4715550" y="169043"/>
            <a:ext cx="829121" cy="829121"/>
          </a:xfrm>
          <a:prstGeom prst="rect">
            <a:avLst/>
          </a:prstGeom>
          <a:noFill/>
          <a:ln>
            <a:noFill/>
          </a:ln>
        </p:spPr>
      </p:pic>
      <p:sp>
        <p:nvSpPr>
          <p:cNvPr id="199" name="Google Shape;199;p30"/>
          <p:cNvSpPr txBox="1"/>
          <p:nvPr/>
        </p:nvSpPr>
        <p:spPr>
          <a:xfrm>
            <a:off x="507200" y="1349000"/>
            <a:ext cx="1897800" cy="7188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400" b="1">
              <a:solidFill>
                <a:srgbClr val="434343"/>
              </a:solidFill>
              <a:latin typeface="Roboto"/>
              <a:ea typeface="Roboto"/>
              <a:cs typeface="Roboto"/>
              <a:sym typeface="Roboto"/>
            </a:endParaRPr>
          </a:p>
        </p:txBody>
      </p:sp>
      <p:sp>
        <p:nvSpPr>
          <p:cNvPr id="200" name="Google Shape;200;p30"/>
          <p:cNvSpPr txBox="1"/>
          <p:nvPr/>
        </p:nvSpPr>
        <p:spPr>
          <a:xfrm>
            <a:off x="1637376"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iMessage</a:t>
            </a:r>
            <a:endParaRPr sz="3000">
              <a:solidFill>
                <a:srgbClr val="434343"/>
              </a:solidFill>
              <a:latin typeface="Comfortaa"/>
              <a:ea typeface="Comfortaa"/>
              <a:cs typeface="Comfortaa"/>
              <a:sym typeface="Comfortaa"/>
            </a:endParaRPr>
          </a:p>
        </p:txBody>
      </p:sp>
      <p:sp>
        <p:nvSpPr>
          <p:cNvPr id="201" name="Google Shape;201;p30"/>
          <p:cNvSpPr txBox="1"/>
          <p:nvPr/>
        </p:nvSpPr>
        <p:spPr>
          <a:xfrm>
            <a:off x="6636000" y="1359850"/>
            <a:ext cx="1987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rgbClr val="434343"/>
                </a:solidFill>
                <a:latin typeface="Roboto"/>
                <a:ea typeface="Roboto"/>
                <a:cs typeface="Roboto"/>
                <a:sym typeface="Roboto"/>
              </a:rPr>
              <a:t>Tencent Holdings</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sz="1400">
                <a:solidFill>
                  <a:srgbClr val="434343"/>
                </a:solidFill>
                <a:latin typeface="Roboto"/>
                <a:ea typeface="Roboto"/>
                <a:cs typeface="Roboto"/>
                <a:sym typeface="Roboto"/>
              </a:rPr>
              <a:t>C++,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sz="1400">
                <a:solidFill>
                  <a:srgbClr val="434343"/>
                </a:solidFill>
                <a:latin typeface="Roboto"/>
                <a:ea typeface="Roboto"/>
                <a:cs typeface="Roboto"/>
                <a:sym typeface="Roboto"/>
              </a:rPr>
              <a:t>январь 2011</a:t>
            </a:r>
            <a:endParaRPr sz="1100">
              <a:solidFill>
                <a:srgbClr val="434343"/>
              </a:solidFill>
              <a:latin typeface="Roboto"/>
              <a:ea typeface="Roboto"/>
              <a:cs typeface="Roboto"/>
              <a:sym typeface="Roboto"/>
            </a:endParaRPr>
          </a:p>
        </p:txBody>
      </p:sp>
      <p:sp>
        <p:nvSpPr>
          <p:cNvPr id="202" name="Google Shape;202;p30"/>
          <p:cNvSpPr txBox="1"/>
          <p:nvPr/>
        </p:nvSpPr>
        <p:spPr>
          <a:xfrm>
            <a:off x="2405000" y="1346661"/>
            <a:ext cx="2041200" cy="718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400">
                <a:solidFill>
                  <a:srgbClr val="434343"/>
                </a:solidFill>
                <a:latin typeface="Roboto"/>
                <a:ea typeface="Roboto"/>
                <a:cs typeface="Roboto"/>
                <a:sym typeface="Roboto"/>
              </a:rPr>
              <a:t>Apple</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sz="1400">
                <a:solidFill>
                  <a:srgbClr val="434343"/>
                </a:solidFill>
                <a:latin typeface="Roboto"/>
                <a:ea typeface="Roboto"/>
                <a:cs typeface="Roboto"/>
                <a:sym typeface="Roboto"/>
              </a:rPr>
              <a:t>Swift,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sz="1400">
                <a:solidFill>
                  <a:srgbClr val="434343"/>
                </a:solidFill>
                <a:latin typeface="Roboto"/>
                <a:ea typeface="Roboto"/>
                <a:cs typeface="Roboto"/>
                <a:sym typeface="Roboto"/>
              </a:rPr>
              <a:t>октябрь 2011</a:t>
            </a:r>
            <a:endParaRPr sz="1400">
              <a:solidFill>
                <a:srgbClr val="434343"/>
              </a:solidFill>
              <a:latin typeface="Roboto"/>
              <a:ea typeface="Roboto"/>
              <a:cs typeface="Roboto"/>
              <a:sym typeface="Roboto"/>
            </a:endParaRPr>
          </a:p>
        </p:txBody>
      </p:sp>
      <p:sp>
        <p:nvSpPr>
          <p:cNvPr id="203" name="Google Shape;203;p30"/>
          <p:cNvSpPr/>
          <p:nvPr/>
        </p:nvSpPr>
        <p:spPr>
          <a:xfrm>
            <a:off x="507200" y="2128100"/>
            <a:ext cx="3939000" cy="27990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iMessage была анонсирована </a:t>
            </a:r>
            <a:r>
              <a:rPr lang="ru" sz="1300" b="1">
                <a:latin typeface="Montserrat"/>
                <a:ea typeface="Montserrat"/>
                <a:cs typeface="Montserrat"/>
                <a:sym typeface="Montserrat"/>
              </a:rPr>
              <a:t>6 июня 2011</a:t>
            </a:r>
            <a:r>
              <a:rPr lang="ru" sz="1300">
                <a:latin typeface="Montserrat"/>
                <a:ea typeface="Montserrat"/>
                <a:cs typeface="Montserrat"/>
                <a:sym typeface="Montserrat"/>
              </a:rPr>
              <a:t> на конференции </a:t>
            </a:r>
            <a:r>
              <a:rPr lang="ru" sz="1300" b="1">
                <a:latin typeface="Montserrat"/>
                <a:ea typeface="Montserrat"/>
                <a:cs typeface="Montserrat"/>
                <a:sym typeface="Montserrat"/>
              </a:rPr>
              <a:t>WWDC2011</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a:t>
            </a:r>
            <a:r>
              <a:rPr lang="ru" sz="1300" b="1">
                <a:latin typeface="Montserrat"/>
                <a:ea typeface="Montserrat"/>
                <a:cs typeface="Montserrat"/>
                <a:sym typeface="Montserrat"/>
              </a:rPr>
              <a:t>iOS 5.0 от 12.10.2011</a:t>
            </a:r>
            <a:r>
              <a:rPr lang="ru" sz="1300">
                <a:latin typeface="Montserrat"/>
                <a:ea typeface="Montserrat"/>
                <a:cs typeface="Montserrat"/>
                <a:sym typeface="Montserrat"/>
              </a:rPr>
              <a:t> Apple включила приложение “</a:t>
            </a:r>
            <a:r>
              <a:rPr lang="ru" sz="1300" b="1">
                <a:latin typeface="Montserrat"/>
                <a:ea typeface="Montserrat"/>
                <a:cs typeface="Montserrat"/>
                <a:sym typeface="Montserrat"/>
              </a:rPr>
              <a:t>Сообщения</a:t>
            </a:r>
            <a:r>
              <a:rPr lang="ru" sz="1300">
                <a:latin typeface="Montserrat"/>
                <a:ea typeface="Montserrat"/>
                <a:cs typeface="Montserrat"/>
                <a:sym typeface="Montserrat"/>
              </a:rPr>
              <a:t>”, которое использовало эту технологию.</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b="1">
                <a:latin typeface="Montserrat"/>
                <a:ea typeface="Montserrat"/>
                <a:cs typeface="Montserrat"/>
                <a:sym typeface="Montserrat"/>
              </a:rPr>
              <a:t>16 Февраля 2012</a:t>
            </a:r>
            <a:r>
              <a:rPr lang="ru" sz="1300">
                <a:latin typeface="Montserrat"/>
                <a:ea typeface="Montserrat"/>
                <a:cs typeface="Montserrat"/>
                <a:sym typeface="Montserrat"/>
              </a:rPr>
              <a:t> Apple объявила, что в новой OS X приложение ”</a:t>
            </a:r>
            <a:r>
              <a:rPr lang="ru" sz="1300" b="1">
                <a:latin typeface="Montserrat"/>
                <a:ea typeface="Montserrat"/>
                <a:cs typeface="Montserrat"/>
                <a:sym typeface="Montserrat"/>
              </a:rPr>
              <a:t>Сообщения</a:t>
            </a:r>
            <a:r>
              <a:rPr lang="ru" sz="1300">
                <a:latin typeface="Montserrat"/>
                <a:ea typeface="Montserrat"/>
                <a:cs typeface="Montserrat"/>
                <a:sym typeface="Montserrat"/>
              </a:rPr>
              <a:t>” заменит приложение </a:t>
            </a:r>
            <a:r>
              <a:rPr lang="ru" sz="1300" b="1">
                <a:latin typeface="Montserrat"/>
                <a:ea typeface="Montserrat"/>
                <a:cs typeface="Montserrat"/>
                <a:sym typeface="Montserrat"/>
              </a:rPr>
              <a:t>iChat</a:t>
            </a:r>
            <a:r>
              <a:rPr lang="ru" sz="1300">
                <a:latin typeface="Montserrat"/>
                <a:ea typeface="Montserrat"/>
                <a:cs typeface="Montserrat"/>
                <a:sym typeface="Montserrat"/>
              </a:rPr>
              <a:t> и оно будет частью OS X Mountain Lion, которая вышла </a:t>
            </a:r>
            <a:r>
              <a:rPr lang="ru" sz="1300" b="1">
                <a:latin typeface="Montserrat"/>
                <a:ea typeface="Montserrat"/>
                <a:cs typeface="Montserrat"/>
                <a:sym typeface="Montserrat"/>
              </a:rPr>
              <a:t>25 июля 2012</a:t>
            </a:r>
            <a:endParaRPr sz="1300" b="1">
              <a:latin typeface="Montserrat"/>
              <a:ea typeface="Montserrat"/>
              <a:cs typeface="Montserrat"/>
              <a:sym typeface="Montserrat"/>
            </a:endParaRPr>
          </a:p>
        </p:txBody>
      </p:sp>
      <p:sp>
        <p:nvSpPr>
          <p:cNvPr id="204" name="Google Shape;204;p30"/>
          <p:cNvSpPr txBox="1">
            <a:spLocks noGrp="1"/>
          </p:cNvSpPr>
          <p:nvPr>
            <p:ph type="sldNum" idx="12"/>
          </p:nvPr>
        </p:nvSpPr>
        <p:spPr>
          <a:xfrm>
            <a:off x="8683996" y="4701975"/>
            <a:ext cx="287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000">
                <a:solidFill>
                  <a:srgbClr val="666666"/>
                </a:solidFill>
                <a:latin typeface="Arial"/>
                <a:ea typeface="Arial"/>
                <a:cs typeface="Arial"/>
                <a:sym typeface="Arial"/>
              </a:rPr>
              <a:t>6</a:t>
            </a:fld>
            <a:endParaRPr sz="1000">
              <a:solidFill>
                <a:srgbClr val="666666"/>
              </a:solidFill>
              <a:latin typeface="Arial"/>
              <a:ea typeface="Arial"/>
              <a:cs typeface="Arial"/>
              <a:sym typeface="Arial"/>
            </a:endParaRPr>
          </a:p>
        </p:txBody>
      </p:sp>
      <p:sp>
        <p:nvSpPr>
          <p:cNvPr id="205" name="Google Shape;205;p30"/>
          <p:cNvSpPr/>
          <p:nvPr/>
        </p:nvSpPr>
        <p:spPr>
          <a:xfrm>
            <a:off x="4715550" y="2144025"/>
            <a:ext cx="3939000" cy="27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Приложение доступно на </a:t>
            </a:r>
            <a:r>
              <a:rPr lang="ru" sz="1300" b="1">
                <a:latin typeface="Montserrat"/>
                <a:ea typeface="Montserrat"/>
                <a:cs typeface="Montserrat"/>
                <a:sym typeface="Montserrat"/>
              </a:rPr>
              <a:t>iPhone</a:t>
            </a:r>
            <a:r>
              <a:rPr lang="ru" sz="1300">
                <a:latin typeface="Montserrat"/>
                <a:ea typeface="Montserrat"/>
                <a:cs typeface="Montserrat"/>
                <a:sym typeface="Montserrat"/>
              </a:rPr>
              <a:t>, а также на </a:t>
            </a:r>
            <a:r>
              <a:rPr lang="ru" sz="1300" b="1">
                <a:latin typeface="Montserrat"/>
                <a:ea typeface="Montserrat"/>
                <a:cs typeface="Montserrat"/>
                <a:sym typeface="Montserrat"/>
              </a:rPr>
              <a:t>Android, BlackBerry, Windows Phone, Symbian</a:t>
            </a:r>
            <a:r>
              <a:rPr lang="ru" sz="1300">
                <a:latin typeface="Montserrat"/>
                <a:ea typeface="Montserrat"/>
                <a:cs typeface="Montserrat"/>
                <a:sym typeface="Montserrat"/>
              </a:rPr>
              <a:t> и </a:t>
            </a:r>
            <a:r>
              <a:rPr lang="ru" sz="1300" b="1">
                <a:latin typeface="Montserrat"/>
                <a:ea typeface="Montserrat"/>
                <a:cs typeface="Montserrat"/>
                <a:sym typeface="Montserrat"/>
              </a:rPr>
              <a:t>J2ME/S40</a:t>
            </a:r>
            <a:endParaRPr sz="1300" b="1">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Существует </a:t>
            </a:r>
            <a:r>
              <a:rPr lang="ru" sz="1300" b="1">
                <a:latin typeface="Montserrat"/>
                <a:ea typeface="Montserrat"/>
                <a:cs typeface="Montserrat"/>
                <a:sym typeface="Montserrat"/>
              </a:rPr>
              <a:t>Web</a:t>
            </a:r>
            <a:r>
              <a:rPr lang="ru" sz="1300">
                <a:latin typeface="Montserrat"/>
                <a:ea typeface="Montserrat"/>
                <a:cs typeface="Montserrat"/>
                <a:sym typeface="Montserrat"/>
              </a:rPr>
              <a:t> версия и клиент для </a:t>
            </a:r>
            <a:r>
              <a:rPr lang="ru" sz="1300" b="1">
                <a:latin typeface="Montserrat"/>
                <a:ea typeface="Montserrat"/>
                <a:cs typeface="Montserrat"/>
                <a:sym typeface="Montserrat"/>
              </a:rPr>
              <a:t>Windows</a:t>
            </a:r>
            <a:r>
              <a:rPr lang="ru" sz="1300">
                <a:latin typeface="Montserrat"/>
                <a:ea typeface="Montserrat"/>
                <a:cs typeface="Montserrat"/>
                <a:sym typeface="Montserrat"/>
              </a:rPr>
              <a:t> и </a:t>
            </a:r>
            <a:r>
              <a:rPr lang="ru" sz="1300" b="1">
                <a:latin typeface="Montserrat"/>
                <a:ea typeface="Montserrat"/>
                <a:cs typeface="Montserrat"/>
                <a:sym typeface="Montserrat"/>
              </a:rPr>
              <a:t>OS X</a:t>
            </a:r>
            <a:endParaRPr sz="1300" b="1">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На </a:t>
            </a:r>
            <a:r>
              <a:rPr lang="ru" sz="1300" b="1">
                <a:latin typeface="Montserrat"/>
                <a:ea typeface="Montserrat"/>
                <a:cs typeface="Montserrat"/>
                <a:sym typeface="Montserrat"/>
              </a:rPr>
              <a:t>2013</a:t>
            </a:r>
            <a:r>
              <a:rPr lang="ru" sz="1300">
                <a:latin typeface="Montserrat"/>
                <a:ea typeface="Montserrat"/>
                <a:cs typeface="Montserrat"/>
                <a:sym typeface="Montserrat"/>
              </a:rPr>
              <a:t> год, в WeChat было зарегистрировано </a:t>
            </a:r>
            <a:r>
              <a:rPr lang="ru" sz="1300" b="1">
                <a:latin typeface="Montserrat"/>
                <a:ea typeface="Montserrat"/>
                <a:cs typeface="Montserrat"/>
                <a:sym typeface="Montserrat"/>
              </a:rPr>
              <a:t>300 миллионов</a:t>
            </a:r>
            <a:r>
              <a:rPr lang="ru" sz="1300">
                <a:latin typeface="Montserrat"/>
                <a:ea typeface="Montserrat"/>
                <a:cs typeface="Montserrat"/>
                <a:sym typeface="Montserrat"/>
              </a:rPr>
              <a:t> пользователей. Из них </a:t>
            </a:r>
            <a:r>
              <a:rPr lang="ru" sz="1300" b="1">
                <a:latin typeface="Montserrat"/>
                <a:ea typeface="Montserrat"/>
                <a:cs typeface="Montserrat"/>
                <a:sym typeface="Montserrat"/>
              </a:rPr>
              <a:t>70 миллионов</a:t>
            </a:r>
            <a:r>
              <a:rPr lang="ru" sz="1300">
                <a:latin typeface="Montserrat"/>
                <a:ea typeface="Montserrat"/>
                <a:cs typeface="Montserrat"/>
                <a:sym typeface="Montserrat"/>
              </a:rPr>
              <a:t> за пределами Китая.</a:t>
            </a:r>
            <a:endParaRPr sz="1300">
              <a:latin typeface="Montserrat"/>
              <a:ea typeface="Montserrat"/>
              <a:cs typeface="Montserrat"/>
              <a:sym typeface="Montserrat"/>
            </a:endParaRPr>
          </a:p>
          <a:p>
            <a:pPr marL="0" marR="0" lvl="0" indent="0" algn="l" rtl="0">
              <a:spcBef>
                <a:spcPts val="0"/>
              </a:spcBef>
              <a:spcAft>
                <a:spcPts val="0"/>
              </a:spcAft>
              <a:buNone/>
            </a:pPr>
            <a:r>
              <a:rPr lang="ru" sz="1300" b="1">
                <a:latin typeface="Montserrat"/>
                <a:ea typeface="Montserrat"/>
                <a:cs typeface="Montserrat"/>
                <a:sym typeface="Montserrat"/>
              </a:rPr>
              <a:t>2018</a:t>
            </a:r>
            <a:r>
              <a:rPr lang="ru" sz="1300">
                <a:latin typeface="Montserrat"/>
                <a:ea typeface="Montserrat"/>
                <a:cs typeface="Montserrat"/>
                <a:sym typeface="Montserrat"/>
              </a:rPr>
              <a:t> - Их число превысило </a:t>
            </a:r>
            <a:r>
              <a:rPr lang="ru" sz="1300" b="1">
                <a:latin typeface="Montserrat"/>
                <a:ea typeface="Montserrat"/>
                <a:cs typeface="Montserrat"/>
                <a:sym typeface="Montserrat"/>
              </a:rPr>
              <a:t>1 миллиард</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r>
              <a:rPr lang="ru" sz="1300" b="1">
                <a:latin typeface="Montserrat"/>
                <a:ea typeface="Montserrat"/>
                <a:cs typeface="Montserrat"/>
                <a:sym typeface="Montserrat"/>
              </a:rPr>
              <a:t>2019</a:t>
            </a:r>
            <a:r>
              <a:rPr lang="ru" sz="1300">
                <a:latin typeface="Montserrat"/>
                <a:ea typeface="Montserrat"/>
                <a:cs typeface="Montserrat"/>
                <a:sym typeface="Montserrat"/>
              </a:rPr>
              <a:t> - Их насчитывалось уже </a:t>
            </a:r>
            <a:r>
              <a:rPr lang="ru" sz="1300" b="1">
                <a:latin typeface="Montserrat"/>
                <a:ea typeface="Montserrat"/>
                <a:cs typeface="Montserrat"/>
                <a:sym typeface="Montserrat"/>
              </a:rPr>
              <a:t>1,151 млрд</a:t>
            </a:r>
            <a:r>
              <a:rPr lang="ru" sz="1300">
                <a:latin typeface="Montserrat"/>
                <a:ea typeface="Montserrat"/>
                <a:cs typeface="Montserrat"/>
                <a:sym typeface="Montserrat"/>
              </a:rPr>
              <a:t>.</a:t>
            </a:r>
            <a:endParaRPr sz="1300">
              <a:latin typeface="Montserrat"/>
              <a:ea typeface="Montserrat"/>
              <a:cs typeface="Montserrat"/>
              <a:sym typeface="Montserrat"/>
            </a:endParaRPr>
          </a:p>
        </p:txBody>
      </p:sp>
      <p:sp>
        <p:nvSpPr>
          <p:cNvPr id="206" name="Google Shape;206;p30"/>
          <p:cNvSpPr txBox="1"/>
          <p:nvPr/>
        </p:nvSpPr>
        <p:spPr>
          <a:xfrm>
            <a:off x="4648200" y="1359844"/>
            <a:ext cx="1987800" cy="692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100">
              <a:solidFill>
                <a:srgbClr val="434343"/>
              </a:solidFill>
              <a:latin typeface="Roboto"/>
              <a:ea typeface="Roboto"/>
              <a:cs typeface="Roboto"/>
              <a:sym typeface="Roboto"/>
            </a:endParaRPr>
          </a:p>
        </p:txBody>
      </p:sp>
      <p:sp>
        <p:nvSpPr>
          <p:cNvPr id="207" name="Google Shape;207;p30"/>
          <p:cNvSpPr txBox="1"/>
          <p:nvPr/>
        </p:nvSpPr>
        <p:spPr>
          <a:xfrm>
            <a:off x="5845651"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WeChat</a:t>
            </a:r>
            <a:endParaRPr sz="3000">
              <a:solidFill>
                <a:srgbClr val="434343"/>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p:nvPr/>
        </p:nvSpPr>
        <p:spPr>
          <a:xfrm>
            <a:off x="507200" y="1349000"/>
            <a:ext cx="1897800" cy="7188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400" b="1">
              <a:solidFill>
                <a:srgbClr val="434343"/>
              </a:solidFill>
              <a:latin typeface="Roboto"/>
              <a:ea typeface="Roboto"/>
              <a:cs typeface="Roboto"/>
              <a:sym typeface="Roboto"/>
            </a:endParaRPr>
          </a:p>
        </p:txBody>
      </p:sp>
      <p:sp>
        <p:nvSpPr>
          <p:cNvPr id="213" name="Google Shape;213;p31"/>
          <p:cNvSpPr txBox="1"/>
          <p:nvPr/>
        </p:nvSpPr>
        <p:spPr>
          <a:xfrm>
            <a:off x="1637376"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Viber</a:t>
            </a:r>
            <a:endParaRPr sz="3000">
              <a:solidFill>
                <a:srgbClr val="434343"/>
              </a:solidFill>
              <a:latin typeface="Comfortaa"/>
              <a:ea typeface="Comfortaa"/>
              <a:cs typeface="Comfortaa"/>
              <a:sym typeface="Comfortaa"/>
            </a:endParaRPr>
          </a:p>
        </p:txBody>
      </p:sp>
      <p:sp>
        <p:nvSpPr>
          <p:cNvPr id="214" name="Google Shape;214;p31"/>
          <p:cNvSpPr txBox="1"/>
          <p:nvPr/>
        </p:nvSpPr>
        <p:spPr>
          <a:xfrm>
            <a:off x="6636000" y="1359850"/>
            <a:ext cx="1987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Google</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Java,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май 2013</a:t>
            </a:r>
            <a:endParaRPr sz="1100">
              <a:solidFill>
                <a:srgbClr val="434343"/>
              </a:solidFill>
              <a:latin typeface="Roboto"/>
              <a:ea typeface="Roboto"/>
              <a:cs typeface="Roboto"/>
              <a:sym typeface="Roboto"/>
            </a:endParaRPr>
          </a:p>
        </p:txBody>
      </p:sp>
      <p:sp>
        <p:nvSpPr>
          <p:cNvPr id="215" name="Google Shape;215;p31"/>
          <p:cNvSpPr txBox="1"/>
          <p:nvPr/>
        </p:nvSpPr>
        <p:spPr>
          <a:xfrm>
            <a:off x="2405000" y="1346661"/>
            <a:ext cx="2041200" cy="718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a:solidFill>
                  <a:srgbClr val="434343"/>
                </a:solidFill>
                <a:latin typeface="Roboto"/>
                <a:ea typeface="Roboto"/>
                <a:cs typeface="Roboto"/>
                <a:sym typeface="Roboto"/>
              </a:rPr>
              <a:t>Viber Media S.a r.l</a:t>
            </a:r>
            <a:endParaRPr sz="11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Java, C++, XMPP</a:t>
            </a:r>
            <a:endParaRPr sz="1400">
              <a:solidFill>
                <a:srgbClr val="434343"/>
              </a:solidFill>
              <a:latin typeface="Roboto"/>
              <a:ea typeface="Roboto"/>
              <a:cs typeface="Roboto"/>
              <a:sym typeface="Roboto"/>
            </a:endParaRPr>
          </a:p>
          <a:p>
            <a:pPr marL="0" marR="0" lvl="0" indent="0" algn="l" rtl="0">
              <a:spcBef>
                <a:spcPts val="0"/>
              </a:spcBef>
              <a:spcAft>
                <a:spcPts val="0"/>
              </a:spcAft>
              <a:buNone/>
            </a:pPr>
            <a:r>
              <a:rPr lang="ru">
                <a:solidFill>
                  <a:srgbClr val="434343"/>
                </a:solidFill>
                <a:latin typeface="Roboto"/>
                <a:ea typeface="Roboto"/>
                <a:cs typeface="Roboto"/>
                <a:sym typeface="Roboto"/>
              </a:rPr>
              <a:t>декабрь 2010</a:t>
            </a:r>
            <a:endParaRPr sz="1400">
              <a:solidFill>
                <a:srgbClr val="434343"/>
              </a:solidFill>
              <a:latin typeface="Roboto"/>
              <a:ea typeface="Roboto"/>
              <a:cs typeface="Roboto"/>
              <a:sym typeface="Roboto"/>
            </a:endParaRPr>
          </a:p>
        </p:txBody>
      </p:sp>
      <p:sp>
        <p:nvSpPr>
          <p:cNvPr id="216" name="Google Shape;216;p31"/>
          <p:cNvSpPr/>
          <p:nvPr/>
        </p:nvSpPr>
        <p:spPr>
          <a:xfrm>
            <a:off x="507200" y="2128100"/>
            <a:ext cx="3939000" cy="27990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Первая версия только для </a:t>
            </a:r>
            <a:r>
              <a:rPr lang="ru" sz="1300" b="1">
                <a:latin typeface="Montserrat"/>
                <a:ea typeface="Montserrat"/>
                <a:cs typeface="Montserrat"/>
                <a:sym typeface="Montserrat"/>
              </a:rPr>
              <a:t>iPhone</a:t>
            </a:r>
            <a:r>
              <a:rPr lang="ru" sz="1300">
                <a:latin typeface="Montserrat"/>
                <a:ea typeface="Montserrat"/>
                <a:cs typeface="Montserrat"/>
                <a:sym typeface="Montserrat"/>
              </a:rPr>
              <a:t> с ограничением в </a:t>
            </a:r>
            <a:r>
              <a:rPr lang="ru" sz="1300" b="1">
                <a:latin typeface="Montserrat"/>
                <a:ea typeface="Montserrat"/>
                <a:cs typeface="Montserrat"/>
                <a:sym typeface="Montserrat"/>
              </a:rPr>
              <a:t>50000</a:t>
            </a:r>
            <a:r>
              <a:rPr lang="ru" sz="1300">
                <a:latin typeface="Montserrat"/>
                <a:ea typeface="Montserrat"/>
                <a:cs typeface="Montserrat"/>
                <a:sym typeface="Montserrat"/>
              </a:rPr>
              <a:t> пользователей.</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a:t>
            </a:r>
            <a:r>
              <a:rPr lang="ru" sz="1300" b="1">
                <a:latin typeface="Montserrat"/>
                <a:ea typeface="Montserrat"/>
                <a:cs typeface="Montserrat"/>
                <a:sym typeface="Montserrat"/>
              </a:rPr>
              <a:t>2012</a:t>
            </a:r>
            <a:r>
              <a:rPr lang="ru" sz="1300">
                <a:latin typeface="Montserrat"/>
                <a:ea typeface="Montserrat"/>
                <a:cs typeface="Montserrat"/>
                <a:sym typeface="Montserrat"/>
              </a:rPr>
              <a:t> - версии для </a:t>
            </a:r>
            <a:r>
              <a:rPr lang="ru" sz="1300" b="1">
                <a:latin typeface="Montserrat"/>
                <a:ea typeface="Montserrat"/>
                <a:cs typeface="Montserrat"/>
                <a:sym typeface="Montserrat"/>
              </a:rPr>
              <a:t>BlackBerry</a:t>
            </a:r>
            <a:r>
              <a:rPr lang="ru" sz="1300">
                <a:latin typeface="Montserrat"/>
                <a:ea typeface="Montserrat"/>
                <a:cs typeface="Montserrat"/>
                <a:sym typeface="Montserrat"/>
              </a:rPr>
              <a:t>, </a:t>
            </a:r>
            <a:r>
              <a:rPr lang="ru" sz="1300" b="1">
                <a:latin typeface="Montserrat"/>
                <a:ea typeface="Montserrat"/>
                <a:cs typeface="Montserrat"/>
                <a:sym typeface="Montserrat"/>
              </a:rPr>
              <a:t>Bada</a:t>
            </a:r>
            <a:r>
              <a:rPr lang="ru" sz="1300">
                <a:latin typeface="Montserrat"/>
                <a:ea typeface="Montserrat"/>
                <a:cs typeface="Montserrat"/>
                <a:sym typeface="Montserrat"/>
              </a:rPr>
              <a:t> и </a:t>
            </a:r>
            <a:r>
              <a:rPr lang="ru" sz="1300" b="1">
                <a:latin typeface="Montserrat"/>
                <a:ea typeface="Montserrat"/>
                <a:cs typeface="Montserrat"/>
                <a:sym typeface="Montserrat"/>
              </a:rPr>
              <a:t>Windows Phone</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b="1">
                <a:latin typeface="Montserrat"/>
                <a:ea typeface="Montserrat"/>
                <a:cs typeface="Montserrat"/>
                <a:sym typeface="Montserrat"/>
              </a:rPr>
              <a:t>2013</a:t>
            </a:r>
            <a:r>
              <a:rPr lang="ru" sz="1300">
                <a:latin typeface="Montserrat"/>
                <a:ea typeface="Montserrat"/>
                <a:cs typeface="Montserrat"/>
                <a:sym typeface="Montserrat"/>
              </a:rPr>
              <a:t> - обновление </a:t>
            </a:r>
            <a:r>
              <a:rPr lang="ru" sz="1300" b="1">
                <a:latin typeface="Montserrat"/>
                <a:ea typeface="Montserrat"/>
                <a:cs typeface="Montserrat"/>
                <a:sym typeface="Montserrat"/>
              </a:rPr>
              <a:t>iOS</a:t>
            </a:r>
            <a:r>
              <a:rPr lang="ru" sz="1300">
                <a:latin typeface="Montserrat"/>
                <a:ea typeface="Montserrat"/>
                <a:cs typeface="Montserrat"/>
                <a:sym typeface="Montserrat"/>
              </a:rPr>
              <a:t> версии и релиз под </a:t>
            </a:r>
            <a:r>
              <a:rPr lang="ru" sz="1300" b="1">
                <a:latin typeface="Montserrat"/>
                <a:ea typeface="Montserrat"/>
                <a:cs typeface="Montserrat"/>
                <a:sym typeface="Montserrat"/>
              </a:rPr>
              <a:t>OS X </a:t>
            </a:r>
            <a:r>
              <a:rPr lang="ru" sz="1300">
                <a:latin typeface="Montserrat"/>
                <a:ea typeface="Montserrat"/>
                <a:cs typeface="Montserrat"/>
                <a:sym typeface="Montserrat"/>
              </a:rPr>
              <a:t>и </a:t>
            </a:r>
            <a:r>
              <a:rPr lang="ru" sz="1300" b="1">
                <a:latin typeface="Montserrat"/>
                <a:ea typeface="Montserrat"/>
                <a:cs typeface="Montserrat"/>
                <a:sym typeface="Montserrat"/>
              </a:rPr>
              <a:t>Windows</a:t>
            </a:r>
            <a:r>
              <a:rPr lang="ru" sz="1300">
                <a:latin typeface="Montserrat"/>
                <a:ea typeface="Montserrat"/>
                <a:cs typeface="Montserrat"/>
                <a:sym typeface="Montserrat"/>
              </a:rPr>
              <a:t>.</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a:t>
            </a:r>
            <a:r>
              <a:rPr lang="ru" sz="1300" b="1">
                <a:latin typeface="Montserrat"/>
                <a:ea typeface="Montserrat"/>
                <a:cs typeface="Montserrat"/>
                <a:sym typeface="Montserrat"/>
              </a:rPr>
              <a:t>2014</a:t>
            </a:r>
            <a:r>
              <a:rPr lang="ru" sz="1300">
                <a:latin typeface="Montserrat"/>
                <a:ea typeface="Montserrat"/>
                <a:cs typeface="Montserrat"/>
                <a:sym typeface="Montserrat"/>
              </a:rPr>
              <a:t> японская компания </a:t>
            </a:r>
            <a:r>
              <a:rPr lang="ru" sz="1300" b="1">
                <a:latin typeface="Montserrat"/>
                <a:ea typeface="Montserrat"/>
                <a:cs typeface="Montserrat"/>
                <a:sym typeface="Montserrat"/>
              </a:rPr>
              <a:t>Rakuten</a:t>
            </a:r>
            <a:r>
              <a:rPr lang="ru" sz="1300">
                <a:latin typeface="Montserrat"/>
                <a:ea typeface="Montserrat"/>
                <a:cs typeface="Montserrat"/>
                <a:sym typeface="Montserrat"/>
              </a:rPr>
              <a:t> купила </a:t>
            </a:r>
            <a:r>
              <a:rPr lang="ru" sz="1300" b="1">
                <a:latin typeface="Montserrat"/>
                <a:ea typeface="Montserrat"/>
                <a:cs typeface="Montserrat"/>
                <a:sym typeface="Montserrat"/>
              </a:rPr>
              <a:t>Viber</a:t>
            </a:r>
            <a:r>
              <a:rPr lang="ru" sz="1300">
                <a:latin typeface="Montserrat"/>
                <a:ea typeface="Montserrat"/>
                <a:cs typeface="Montserrat"/>
                <a:sym typeface="Montserrat"/>
              </a:rPr>
              <a:t> за </a:t>
            </a:r>
            <a:r>
              <a:rPr lang="ru" sz="1300" b="1">
                <a:latin typeface="Montserrat"/>
                <a:ea typeface="Montserrat"/>
                <a:cs typeface="Montserrat"/>
                <a:sym typeface="Montserrat"/>
              </a:rPr>
              <a:t>900 млн. долларов</a:t>
            </a:r>
            <a:r>
              <a:rPr lang="ru" sz="1300">
                <a:latin typeface="Montserrat"/>
                <a:ea typeface="Montserrat"/>
                <a:cs typeface="Montserrat"/>
                <a:sym typeface="Montserrat"/>
              </a:rPr>
              <a:t>.</a:t>
            </a:r>
            <a:endParaRPr sz="1300">
              <a:latin typeface="Montserrat"/>
              <a:ea typeface="Montserrat"/>
              <a:cs typeface="Montserrat"/>
              <a:sym typeface="Montserrat"/>
            </a:endParaRPr>
          </a:p>
        </p:txBody>
      </p:sp>
      <p:sp>
        <p:nvSpPr>
          <p:cNvPr id="217" name="Google Shape;217;p31"/>
          <p:cNvSpPr txBox="1">
            <a:spLocks noGrp="1"/>
          </p:cNvSpPr>
          <p:nvPr>
            <p:ph type="sldNum" idx="12"/>
          </p:nvPr>
        </p:nvSpPr>
        <p:spPr>
          <a:xfrm>
            <a:off x="8683996" y="4701975"/>
            <a:ext cx="287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ru" sz="1000">
                <a:solidFill>
                  <a:srgbClr val="666666"/>
                </a:solidFill>
                <a:latin typeface="Arial"/>
                <a:ea typeface="Arial"/>
                <a:cs typeface="Arial"/>
                <a:sym typeface="Arial"/>
              </a:rPr>
              <a:t>7</a:t>
            </a:fld>
            <a:endParaRPr sz="1000">
              <a:solidFill>
                <a:srgbClr val="666666"/>
              </a:solidFill>
              <a:latin typeface="Arial"/>
              <a:ea typeface="Arial"/>
              <a:cs typeface="Arial"/>
              <a:sym typeface="Arial"/>
            </a:endParaRPr>
          </a:p>
        </p:txBody>
      </p:sp>
      <p:sp>
        <p:nvSpPr>
          <p:cNvPr id="218" name="Google Shape;218;p31"/>
          <p:cNvSpPr/>
          <p:nvPr/>
        </p:nvSpPr>
        <p:spPr>
          <a:xfrm>
            <a:off x="4715550" y="2144025"/>
            <a:ext cx="3939000" cy="27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1300">
                <a:latin typeface="Montserrat"/>
                <a:ea typeface="Montserrat"/>
                <a:cs typeface="Montserrat"/>
                <a:sym typeface="Montserrat"/>
              </a:rPr>
              <a:t>До </a:t>
            </a:r>
            <a:r>
              <a:rPr lang="ru" sz="1300" b="1">
                <a:latin typeface="Montserrat"/>
                <a:ea typeface="Montserrat"/>
                <a:cs typeface="Montserrat"/>
                <a:sym typeface="Montserrat"/>
              </a:rPr>
              <a:t>Hangouts</a:t>
            </a:r>
            <a:r>
              <a:rPr lang="ru" sz="1300">
                <a:latin typeface="Montserrat"/>
                <a:ea typeface="Montserrat"/>
                <a:cs typeface="Montserrat"/>
                <a:sym typeface="Montserrat"/>
              </a:rPr>
              <a:t> у </a:t>
            </a:r>
            <a:r>
              <a:rPr lang="ru" sz="1300" b="1">
                <a:latin typeface="Montserrat"/>
                <a:ea typeface="Montserrat"/>
                <a:cs typeface="Montserrat"/>
                <a:sym typeface="Montserrat"/>
              </a:rPr>
              <a:t>Google</a:t>
            </a:r>
            <a:r>
              <a:rPr lang="ru" sz="1300">
                <a:latin typeface="Montserrat"/>
                <a:ea typeface="Montserrat"/>
                <a:cs typeface="Montserrat"/>
                <a:sym typeface="Montserrat"/>
              </a:rPr>
              <a:t> уже существовало несколько похожих проектов: </a:t>
            </a:r>
            <a:endParaRPr sz="1300">
              <a:latin typeface="Montserrat"/>
              <a:ea typeface="Montserrat"/>
              <a:cs typeface="Montserrat"/>
              <a:sym typeface="Montserrat"/>
            </a:endParaRPr>
          </a:p>
          <a:p>
            <a:pPr marL="0" marR="0" lvl="0" indent="0" algn="l" rtl="0">
              <a:spcBef>
                <a:spcPts val="0"/>
              </a:spcBef>
              <a:spcAft>
                <a:spcPts val="0"/>
              </a:spcAft>
              <a:buNone/>
            </a:pPr>
            <a:endParaRPr sz="1300" b="1">
              <a:latin typeface="Montserrat"/>
              <a:ea typeface="Montserrat"/>
              <a:cs typeface="Montserrat"/>
              <a:sym typeface="Montserrat"/>
            </a:endParaRPr>
          </a:p>
          <a:p>
            <a:pPr marL="0" marR="0" lvl="0" indent="0" algn="l" rtl="0">
              <a:spcBef>
                <a:spcPts val="0"/>
              </a:spcBef>
              <a:spcAft>
                <a:spcPts val="0"/>
              </a:spcAft>
              <a:buNone/>
            </a:pPr>
            <a:r>
              <a:rPr lang="ru" sz="1300" b="1">
                <a:latin typeface="Montserrat"/>
                <a:ea typeface="Montserrat"/>
                <a:cs typeface="Montserrat"/>
                <a:sym typeface="Montserrat"/>
              </a:rPr>
              <a:t>Google Talk</a:t>
            </a:r>
            <a:r>
              <a:rPr lang="ru" sz="1300">
                <a:latin typeface="Montserrat"/>
                <a:ea typeface="Montserrat"/>
                <a:cs typeface="Montserrat"/>
                <a:sym typeface="Montserrat"/>
              </a:rPr>
              <a:t>, </a:t>
            </a:r>
            <a:r>
              <a:rPr lang="ru" sz="1300" b="1">
                <a:latin typeface="Montserrat"/>
                <a:ea typeface="Montserrat"/>
                <a:cs typeface="Montserrat"/>
                <a:sym typeface="Montserrat"/>
              </a:rPr>
              <a:t>Google+ Messenger</a:t>
            </a:r>
            <a:r>
              <a:rPr lang="ru" sz="1300">
                <a:latin typeface="Montserrat"/>
                <a:ea typeface="Montserrat"/>
                <a:cs typeface="Montserrat"/>
                <a:sym typeface="Montserrat"/>
              </a:rPr>
              <a:t> и </a:t>
            </a:r>
            <a:r>
              <a:rPr lang="ru" sz="1300" b="1">
                <a:latin typeface="Montserrat"/>
                <a:ea typeface="Montserrat"/>
                <a:cs typeface="Montserrat"/>
                <a:sym typeface="Montserrat"/>
              </a:rPr>
              <a:t>Hangouts</a:t>
            </a:r>
            <a:r>
              <a:rPr lang="ru" sz="1300">
                <a:latin typeface="Montserrat"/>
                <a:ea typeface="Montserrat"/>
                <a:cs typeface="Montserrat"/>
                <a:sym typeface="Montserrat"/>
              </a:rPr>
              <a:t> как часть проекта </a:t>
            </a:r>
            <a:r>
              <a:rPr lang="ru" sz="1300" b="1">
                <a:latin typeface="Montserrat"/>
                <a:ea typeface="Montserrat"/>
                <a:cs typeface="Montserrat"/>
                <a:sym typeface="Montserrat"/>
              </a:rPr>
              <a:t>Google+</a:t>
            </a:r>
            <a:r>
              <a:rPr lang="ru" sz="1300">
                <a:latin typeface="Montserrat"/>
                <a:ea typeface="Montserrat"/>
                <a:cs typeface="Montserrat"/>
                <a:sym typeface="Montserrat"/>
              </a:rPr>
              <a:t> для видеоконференций до </a:t>
            </a:r>
            <a:r>
              <a:rPr lang="ru" sz="1300" b="1">
                <a:latin typeface="Montserrat"/>
                <a:ea typeface="Montserrat"/>
                <a:cs typeface="Montserrat"/>
                <a:sym typeface="Montserrat"/>
              </a:rPr>
              <a:t>10</a:t>
            </a:r>
            <a:r>
              <a:rPr lang="ru" sz="1300">
                <a:latin typeface="Montserrat"/>
                <a:ea typeface="Montserrat"/>
                <a:cs typeface="Montserrat"/>
                <a:sym typeface="Montserrat"/>
              </a:rPr>
              <a:t> человек.</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a:t>
            </a:r>
            <a:r>
              <a:rPr lang="ru" sz="1300" b="1">
                <a:latin typeface="Montserrat"/>
                <a:ea typeface="Montserrat"/>
                <a:cs typeface="Montserrat"/>
                <a:sym typeface="Montserrat"/>
              </a:rPr>
              <a:t>2013</a:t>
            </a:r>
            <a:r>
              <a:rPr lang="ru" sz="1300">
                <a:latin typeface="Montserrat"/>
                <a:ea typeface="Montserrat"/>
                <a:cs typeface="Montserrat"/>
                <a:sym typeface="Montserrat"/>
              </a:rPr>
              <a:t> они объединились под кодовым названием </a:t>
            </a:r>
            <a:r>
              <a:rPr lang="ru" sz="1300" b="1">
                <a:latin typeface="Montserrat"/>
                <a:ea typeface="Montserrat"/>
                <a:cs typeface="Montserrat"/>
                <a:sym typeface="Montserrat"/>
              </a:rPr>
              <a:t>Babel</a:t>
            </a:r>
            <a:r>
              <a:rPr lang="ru" sz="1300">
                <a:latin typeface="Montserrat"/>
                <a:ea typeface="Montserrat"/>
                <a:cs typeface="Montserrat"/>
                <a:sym typeface="Montserrat"/>
              </a:rPr>
              <a:t>, который был запущен как </a:t>
            </a:r>
            <a:r>
              <a:rPr lang="ru" sz="1300" b="1">
                <a:latin typeface="Montserrat"/>
                <a:ea typeface="Montserrat"/>
                <a:cs typeface="Montserrat"/>
                <a:sym typeface="Montserrat"/>
              </a:rPr>
              <a:t>Hangouts</a:t>
            </a:r>
            <a:r>
              <a:rPr lang="ru" sz="1300">
                <a:latin typeface="Montserrat"/>
                <a:ea typeface="Montserrat"/>
                <a:cs typeface="Montserrat"/>
                <a:sym typeface="Montserrat"/>
              </a:rPr>
              <a:t> официально на</a:t>
            </a:r>
            <a:r>
              <a:rPr lang="ru" sz="1300" b="1">
                <a:latin typeface="Montserrat"/>
                <a:ea typeface="Montserrat"/>
                <a:cs typeface="Montserrat"/>
                <a:sym typeface="Montserrat"/>
              </a:rPr>
              <a:t> Google I/O</a:t>
            </a:r>
            <a:r>
              <a:rPr lang="ru" sz="1300">
                <a:latin typeface="Montserrat"/>
                <a:ea typeface="Montserrat"/>
                <a:cs typeface="Montserrat"/>
                <a:sym typeface="Montserrat"/>
              </a:rPr>
              <a:t> в том же году.</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a:p>
            <a:pPr marL="0" marR="0" lvl="0" indent="0" algn="l" rtl="0">
              <a:spcBef>
                <a:spcPts val="0"/>
              </a:spcBef>
              <a:spcAft>
                <a:spcPts val="0"/>
              </a:spcAft>
              <a:buNone/>
            </a:pPr>
            <a:r>
              <a:rPr lang="ru" sz="1300">
                <a:latin typeface="Montserrat"/>
                <a:ea typeface="Montserrat"/>
                <a:cs typeface="Montserrat"/>
                <a:sym typeface="Montserrat"/>
              </a:rPr>
              <a:t>В </a:t>
            </a:r>
            <a:r>
              <a:rPr lang="ru" sz="1300" b="1">
                <a:latin typeface="Montserrat"/>
                <a:ea typeface="Montserrat"/>
                <a:cs typeface="Montserrat"/>
                <a:sym typeface="Montserrat"/>
              </a:rPr>
              <a:t>2015</a:t>
            </a:r>
            <a:r>
              <a:rPr lang="ru" sz="1300">
                <a:latin typeface="Montserrat"/>
                <a:ea typeface="Montserrat"/>
                <a:cs typeface="Montserrat"/>
                <a:sym typeface="Montserrat"/>
              </a:rPr>
              <a:t> </a:t>
            </a:r>
            <a:r>
              <a:rPr lang="ru" sz="1300" b="1">
                <a:latin typeface="Montserrat"/>
                <a:ea typeface="Montserrat"/>
                <a:cs typeface="Montserrat"/>
                <a:sym typeface="Montserrat"/>
              </a:rPr>
              <a:t>Hangouts</a:t>
            </a:r>
            <a:r>
              <a:rPr lang="ru" sz="1300">
                <a:latin typeface="Montserrat"/>
                <a:ea typeface="Montserrat"/>
                <a:cs typeface="Montserrat"/>
                <a:sym typeface="Montserrat"/>
              </a:rPr>
              <a:t> получил </a:t>
            </a:r>
            <a:r>
              <a:rPr lang="ru" sz="1300" b="1">
                <a:latin typeface="Montserrat"/>
                <a:ea typeface="Montserrat"/>
                <a:cs typeface="Montserrat"/>
                <a:sym typeface="Montserrat"/>
              </a:rPr>
              <a:t>Web</a:t>
            </a:r>
            <a:r>
              <a:rPr lang="ru" sz="1300">
                <a:latin typeface="Montserrat"/>
                <a:ea typeface="Montserrat"/>
                <a:cs typeface="Montserrat"/>
                <a:sym typeface="Montserrat"/>
              </a:rPr>
              <a:t> версию</a:t>
            </a:r>
            <a:endParaRPr sz="1300">
              <a:latin typeface="Montserrat"/>
              <a:ea typeface="Montserrat"/>
              <a:cs typeface="Montserrat"/>
              <a:sym typeface="Montserrat"/>
            </a:endParaRPr>
          </a:p>
          <a:p>
            <a:pPr marL="0" marR="0" lvl="0" indent="0" algn="l" rtl="0">
              <a:spcBef>
                <a:spcPts val="0"/>
              </a:spcBef>
              <a:spcAft>
                <a:spcPts val="0"/>
              </a:spcAft>
              <a:buNone/>
            </a:pPr>
            <a:endParaRPr sz="1300">
              <a:latin typeface="Montserrat"/>
              <a:ea typeface="Montserrat"/>
              <a:cs typeface="Montserrat"/>
              <a:sym typeface="Montserrat"/>
            </a:endParaRPr>
          </a:p>
        </p:txBody>
      </p:sp>
      <p:sp>
        <p:nvSpPr>
          <p:cNvPr id="219" name="Google Shape;219;p31"/>
          <p:cNvSpPr txBox="1"/>
          <p:nvPr/>
        </p:nvSpPr>
        <p:spPr>
          <a:xfrm>
            <a:off x="4648200" y="1359844"/>
            <a:ext cx="1987800" cy="692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ru" sz="1400" b="1">
                <a:solidFill>
                  <a:srgbClr val="434343"/>
                </a:solidFill>
                <a:latin typeface="Roboto"/>
                <a:ea typeface="Roboto"/>
                <a:cs typeface="Roboto"/>
                <a:sym typeface="Roboto"/>
              </a:rPr>
              <a:t>Разработчик:</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Написан на:</a:t>
            </a:r>
            <a:endParaRPr sz="1100">
              <a:solidFill>
                <a:srgbClr val="434343"/>
              </a:solidFill>
              <a:latin typeface="Roboto"/>
              <a:ea typeface="Roboto"/>
              <a:cs typeface="Roboto"/>
              <a:sym typeface="Roboto"/>
            </a:endParaRPr>
          </a:p>
          <a:p>
            <a:pPr marL="0" marR="0" lvl="0" indent="0" algn="r" rtl="0">
              <a:spcBef>
                <a:spcPts val="0"/>
              </a:spcBef>
              <a:spcAft>
                <a:spcPts val="0"/>
              </a:spcAft>
              <a:buNone/>
            </a:pPr>
            <a:r>
              <a:rPr lang="ru" sz="1400" b="1">
                <a:solidFill>
                  <a:srgbClr val="434343"/>
                </a:solidFill>
                <a:latin typeface="Roboto"/>
                <a:ea typeface="Roboto"/>
                <a:cs typeface="Roboto"/>
                <a:sym typeface="Roboto"/>
              </a:rPr>
              <a:t>Первый релиз:</a:t>
            </a:r>
            <a:endParaRPr sz="1100">
              <a:solidFill>
                <a:srgbClr val="434343"/>
              </a:solidFill>
              <a:latin typeface="Roboto"/>
              <a:ea typeface="Roboto"/>
              <a:cs typeface="Roboto"/>
              <a:sym typeface="Roboto"/>
            </a:endParaRPr>
          </a:p>
        </p:txBody>
      </p:sp>
      <p:sp>
        <p:nvSpPr>
          <p:cNvPr id="220" name="Google Shape;220;p31"/>
          <p:cNvSpPr txBox="1"/>
          <p:nvPr/>
        </p:nvSpPr>
        <p:spPr>
          <a:xfrm>
            <a:off x="5845651" y="339000"/>
            <a:ext cx="2808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ru" sz="3000">
                <a:solidFill>
                  <a:srgbClr val="434343"/>
                </a:solidFill>
                <a:latin typeface="Comfortaa"/>
                <a:ea typeface="Comfortaa"/>
                <a:cs typeface="Comfortaa"/>
                <a:sym typeface="Comfortaa"/>
              </a:rPr>
              <a:t>Hangouts</a:t>
            </a:r>
            <a:endParaRPr sz="3000">
              <a:solidFill>
                <a:srgbClr val="434343"/>
              </a:solidFill>
              <a:latin typeface="Comfortaa"/>
              <a:ea typeface="Comfortaa"/>
              <a:cs typeface="Comfortaa"/>
              <a:sym typeface="Comfortaa"/>
            </a:endParaRPr>
          </a:p>
        </p:txBody>
      </p:sp>
      <p:pic>
        <p:nvPicPr>
          <p:cNvPr id="221" name="Google Shape;221;p31" descr="Картинки по запросу &quot;viber иконка&quot;"/>
          <p:cNvPicPr preferRelativeResize="0"/>
          <p:nvPr/>
        </p:nvPicPr>
        <p:blipFill rotWithShape="1">
          <a:blip r:embed="rId3">
            <a:alphaModFix/>
          </a:blip>
          <a:srcRect/>
          <a:stretch/>
        </p:blipFill>
        <p:spPr>
          <a:xfrm>
            <a:off x="507201" y="169051"/>
            <a:ext cx="957350" cy="957350"/>
          </a:xfrm>
          <a:prstGeom prst="rect">
            <a:avLst/>
          </a:prstGeom>
          <a:noFill/>
          <a:ln>
            <a:noFill/>
          </a:ln>
        </p:spPr>
      </p:pic>
      <p:pic>
        <p:nvPicPr>
          <p:cNvPr id="222" name="Google Shape;222;p31" descr="Картинки по запросу &quot;hangouts иконка&quot;"/>
          <p:cNvPicPr preferRelativeResize="0"/>
          <p:nvPr/>
        </p:nvPicPr>
        <p:blipFill rotWithShape="1">
          <a:blip r:embed="rId4">
            <a:alphaModFix/>
          </a:blip>
          <a:srcRect/>
          <a:stretch/>
        </p:blipFill>
        <p:spPr>
          <a:xfrm>
            <a:off x="4639354" y="139794"/>
            <a:ext cx="1015843" cy="1015844"/>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555785" y="43220"/>
            <a:ext cx="7886700" cy="672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ru" sz="2400">
                <a:solidFill>
                  <a:srgbClr val="666666"/>
                </a:solidFill>
                <a:latin typeface="Comfortaa"/>
                <a:ea typeface="Comfortaa"/>
                <a:cs typeface="Comfortaa"/>
                <a:sym typeface="Comfortaa"/>
              </a:rPr>
              <a:t>Что такое XMPP?</a:t>
            </a:r>
            <a:endParaRPr sz="2400">
              <a:solidFill>
                <a:srgbClr val="666666"/>
              </a:solidFill>
              <a:latin typeface="Comfortaa"/>
              <a:ea typeface="Comfortaa"/>
              <a:cs typeface="Comfortaa"/>
              <a:sym typeface="Comfortaa"/>
            </a:endParaRPr>
          </a:p>
        </p:txBody>
      </p:sp>
      <p:sp>
        <p:nvSpPr>
          <p:cNvPr id="228" name="Google Shape;228;p32"/>
          <p:cNvSpPr txBox="1">
            <a:spLocks noGrp="1"/>
          </p:cNvSpPr>
          <p:nvPr>
            <p:ph type="body" idx="1"/>
          </p:nvPr>
        </p:nvSpPr>
        <p:spPr>
          <a:xfrm>
            <a:off x="273500" y="639325"/>
            <a:ext cx="8911200" cy="43956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0"/>
              </a:spcBef>
              <a:spcAft>
                <a:spcPts val="0"/>
              </a:spcAft>
              <a:buClr>
                <a:schemeClr val="dk1"/>
              </a:buClr>
              <a:buSzPts val="1900"/>
              <a:buNone/>
            </a:pPr>
            <a:r>
              <a:rPr lang="ru" sz="1300" b="1">
                <a:latin typeface="Montserrat"/>
                <a:ea typeface="Montserrat"/>
                <a:cs typeface="Montserrat"/>
                <a:sym typeface="Montserrat"/>
              </a:rPr>
              <a:t>XMPP (англ. eXtensible Messaging and Presence Protocol</a:t>
            </a:r>
            <a:r>
              <a:rPr lang="ru" sz="1300">
                <a:latin typeface="Montserrat"/>
                <a:ea typeface="Montserrat"/>
                <a:cs typeface="Montserrat"/>
                <a:sym typeface="Montserrat"/>
              </a:rPr>
              <a:t> «расширяемый протокол обмена сообщениями и информацией о присутствии»), ранее известный как джа́ббер.  </a:t>
            </a:r>
            <a:endParaRPr sz="1300">
              <a:latin typeface="Montserrat"/>
              <a:ea typeface="Montserrat"/>
              <a:cs typeface="Montserrat"/>
              <a:sym typeface="Montserrat"/>
            </a:endParaRPr>
          </a:p>
          <a:p>
            <a:pPr marL="0" lvl="0" indent="0" algn="l" rtl="0">
              <a:lnSpc>
                <a:spcPct val="80000"/>
              </a:lnSpc>
              <a:spcBef>
                <a:spcPts val="800"/>
              </a:spcBef>
              <a:spcAft>
                <a:spcPts val="0"/>
              </a:spcAft>
              <a:buClr>
                <a:schemeClr val="dk1"/>
              </a:buClr>
              <a:buSzPts val="1500"/>
              <a:buNone/>
            </a:pP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endParaRPr sz="1500">
              <a:latin typeface="Calibri"/>
              <a:ea typeface="Calibri"/>
              <a:cs typeface="Calibri"/>
              <a:sym typeface="Calibri"/>
            </a:endParaRPr>
          </a:p>
          <a:p>
            <a:pPr marL="0" lvl="0" indent="0" algn="l" rtl="0">
              <a:lnSpc>
                <a:spcPct val="80000"/>
              </a:lnSpc>
              <a:spcBef>
                <a:spcPts val="800"/>
              </a:spcBef>
              <a:spcAft>
                <a:spcPts val="0"/>
              </a:spcAft>
              <a:buClr>
                <a:schemeClr val="dk1"/>
              </a:buClr>
              <a:buSzPts val="1500"/>
              <a:buNone/>
            </a:pP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500">
                <a:latin typeface="Calibri"/>
                <a:ea typeface="Calibri"/>
                <a:cs typeface="Calibri"/>
                <a:sym typeface="Calibri"/>
              </a:rPr>
              <a:t/>
            </a:r>
            <a:br>
              <a:rPr lang="ru" sz="1500">
                <a:latin typeface="Calibri"/>
                <a:ea typeface="Calibri"/>
                <a:cs typeface="Calibri"/>
                <a:sym typeface="Calibri"/>
              </a:rPr>
            </a:br>
            <a:r>
              <a:rPr lang="ru" sz="1300" b="1">
                <a:latin typeface="Montserrat"/>
                <a:ea typeface="Montserrat"/>
                <a:cs typeface="Montserrat"/>
                <a:sym typeface="Montserrat"/>
              </a:rPr>
              <a:t>Протокол</a:t>
            </a:r>
            <a:r>
              <a:rPr lang="ru" sz="1300">
                <a:latin typeface="Montserrat"/>
                <a:ea typeface="Montserrat"/>
                <a:cs typeface="Montserrat"/>
                <a:sym typeface="Montserrat"/>
              </a:rPr>
              <a:t> для мгновенного обмена сообщениями и информацией о присутствии в режиме, близком к режиму реального времени. Изначально спроектированный легко расширяемым, протокол,помимо передачи текстовых сообщений, поддерживает передачу голоса, видео и </a:t>
            </a:r>
            <a:br>
              <a:rPr lang="ru" sz="1300">
                <a:latin typeface="Montserrat"/>
                <a:ea typeface="Montserrat"/>
                <a:cs typeface="Montserrat"/>
                <a:sym typeface="Montserrat"/>
              </a:rPr>
            </a:br>
            <a:r>
              <a:rPr lang="ru" sz="1300">
                <a:latin typeface="Montserrat"/>
                <a:ea typeface="Montserrat"/>
                <a:cs typeface="Montserrat"/>
                <a:sym typeface="Montserrat"/>
              </a:rPr>
              <a:t>файлов по сети.</a:t>
            </a:r>
            <a:endParaRPr sz="1300">
              <a:latin typeface="Montserrat"/>
              <a:ea typeface="Montserrat"/>
              <a:cs typeface="Montserrat"/>
              <a:sym typeface="Montserrat"/>
            </a:endParaRPr>
          </a:p>
          <a:p>
            <a:pPr marL="177800" lvl="0" indent="-38100" algn="l" rtl="0">
              <a:lnSpc>
                <a:spcPct val="80000"/>
              </a:lnSpc>
              <a:spcBef>
                <a:spcPts val="800"/>
              </a:spcBef>
              <a:spcAft>
                <a:spcPts val="0"/>
              </a:spcAft>
              <a:buClr>
                <a:schemeClr val="dk1"/>
              </a:buClr>
              <a:buSzPts val="2100"/>
              <a:buNone/>
            </a:pPr>
            <a:endParaRPr sz="1100"/>
          </a:p>
        </p:txBody>
      </p:sp>
      <p:pic>
        <p:nvPicPr>
          <p:cNvPr id="229" name="Google Shape;229;p32"/>
          <p:cNvPicPr preferRelativeResize="0"/>
          <p:nvPr/>
        </p:nvPicPr>
        <p:blipFill rotWithShape="1">
          <a:blip r:embed="rId3">
            <a:alphaModFix/>
          </a:blip>
          <a:srcRect t="14247"/>
          <a:stretch/>
        </p:blipFill>
        <p:spPr>
          <a:xfrm>
            <a:off x="1169450" y="1050725"/>
            <a:ext cx="6753126" cy="32429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rotWithShape="1">
          <a:blip r:embed="rId3">
            <a:alphaModFix/>
          </a:blip>
          <a:srcRect/>
          <a:stretch/>
        </p:blipFill>
        <p:spPr>
          <a:xfrm>
            <a:off x="625389" y="0"/>
            <a:ext cx="7848415"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Тема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1761</Words>
  <Application>Microsoft Office PowerPoint</Application>
  <PresentationFormat>Экран (16:9)</PresentationFormat>
  <Paragraphs>350</Paragraphs>
  <Slides>48</Slides>
  <Notes>48</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2</vt:i4>
      </vt:variant>
      <vt:variant>
        <vt:lpstr>Заголовки слайдов</vt:lpstr>
      </vt:variant>
      <vt:variant>
        <vt:i4>48</vt:i4>
      </vt:variant>
    </vt:vector>
  </HeadingPairs>
  <TitlesOfParts>
    <vt:vector size="61" baseType="lpstr">
      <vt:lpstr>Roboto Medium</vt:lpstr>
      <vt:lpstr>Comfortaa Regular</vt:lpstr>
      <vt:lpstr>Montserrat</vt:lpstr>
      <vt:lpstr>Roboto Light</vt:lpstr>
      <vt:lpstr>Comfortaa</vt:lpstr>
      <vt:lpstr>Roboto</vt:lpstr>
      <vt:lpstr>Times New Roman</vt:lpstr>
      <vt:lpstr>Tahoma</vt:lpstr>
      <vt:lpstr>Calibri</vt:lpstr>
      <vt:lpstr>Verdana</vt:lpstr>
      <vt:lpstr>Arial</vt:lpstr>
      <vt:lpstr>Simple Light</vt:lpstr>
      <vt:lpstr>Office Theme</vt:lpstr>
      <vt:lpstr>Разработка мессенджера на основе сервисов Google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Что такое XMPP?</vt:lpstr>
      <vt:lpstr>Презентация PowerPoint</vt:lpstr>
      <vt:lpstr>Презентация PowerPoint</vt:lpstr>
      <vt:lpstr>Презентация PowerPoint</vt:lpstr>
      <vt:lpstr>Google Sheets — это онлайн-сервис, который позволяет создавать и форматировать электронные таблицы.</vt:lpstr>
      <vt:lpstr>Google Sheets</vt:lpstr>
      <vt:lpstr>Google Sites</vt:lpstr>
      <vt:lpstr>Firebase – облачный back-end для мобильных приложений</vt:lpstr>
      <vt:lpstr>Презентация PowerPoint</vt:lpstr>
      <vt:lpstr>Презентация PowerPoint</vt:lpstr>
      <vt:lpstr>Android Studio</vt:lpstr>
      <vt:lpstr>Структура проекта</vt:lpstr>
      <vt:lpstr>Пользовательский интерфейс</vt:lpstr>
      <vt:lpstr>Презентация PowerPoint</vt:lpstr>
      <vt:lpstr>     =           +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Android приложение</vt:lpstr>
      <vt:lpstr>Полный исходный код и материалы скачать можно здесь:</vt:lpstr>
      <vt:lpstr>Презентация PowerPoint</vt:lpstr>
      <vt:lpstr>Особенности взлома</vt:lpstr>
      <vt:lpstr>Презентация PowerPoint</vt:lpstr>
      <vt:lpstr>Сквозное шифрование переписок</vt:lpstr>
      <vt:lpstr>Сквозное шифрование переписок</vt:lpstr>
      <vt:lpstr>Основные способы читать чужие сообщения в Ватсап, Вайбер и Телеграм</vt:lpstr>
      <vt:lpstr>Презентация PowerPoint</vt:lpstr>
      <vt:lpstr>Презентация PowerPoint</vt:lpstr>
      <vt:lpstr>Доп информация</vt:lpstr>
      <vt:lpstr>Перехват токенов </vt:lpstr>
      <vt:lpstr>Ключи и токены вместо логинов и паролей </vt:lpstr>
      <vt:lpstr>Структура токена </vt:lpstr>
      <vt:lpstr>Презентация PowerPoint</vt:lpstr>
      <vt:lpstr>Как работает «взлом»:</vt:lpstr>
      <vt:lpstr>Презентация PowerPoint</vt:lpstr>
      <vt:lpstr>Как получить доступ к ВК аккаунту</vt:lpstr>
      <vt:lpstr>Полный исходный код и материалы скачать можно здесь:</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мессенджера на основе сервисов Google</dc:title>
  <dc:creator>user</dc:creator>
  <cp:lastModifiedBy>user</cp:lastModifiedBy>
  <cp:revision>11</cp:revision>
  <dcterms:modified xsi:type="dcterms:W3CDTF">2020-03-23T19:04:02Z</dcterms:modified>
</cp:coreProperties>
</file>